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64" r:id="rId3"/>
  </p:sldMasterIdLst>
  <p:notesMasterIdLst>
    <p:notesMasterId r:id="rId41"/>
  </p:notesMasterIdLst>
  <p:sldIdLst>
    <p:sldId id="256" r:id="rId4"/>
    <p:sldId id="257" r:id="rId5"/>
    <p:sldId id="258" r:id="rId6"/>
    <p:sldId id="266" r:id="rId7"/>
    <p:sldId id="264" r:id="rId8"/>
    <p:sldId id="265" r:id="rId9"/>
    <p:sldId id="260" r:id="rId10"/>
    <p:sldId id="259" r:id="rId11"/>
    <p:sldId id="261" r:id="rId12"/>
    <p:sldId id="262" r:id="rId13"/>
    <p:sldId id="267" r:id="rId14"/>
    <p:sldId id="268" r:id="rId15"/>
    <p:sldId id="272" r:id="rId16"/>
    <p:sldId id="276" r:id="rId17"/>
    <p:sldId id="271" r:id="rId18"/>
    <p:sldId id="277" r:id="rId19"/>
    <p:sldId id="269" r:id="rId20"/>
    <p:sldId id="270" r:id="rId21"/>
    <p:sldId id="278" r:id="rId22"/>
    <p:sldId id="275" r:id="rId23"/>
    <p:sldId id="273" r:id="rId24"/>
    <p:sldId id="274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9" r:id="rId33"/>
    <p:sldId id="287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3527630-2076-44D9-B988-4E4DD7D51B23}">
          <p14:sldIdLst>
            <p14:sldId id="256"/>
          </p14:sldIdLst>
        </p14:section>
        <p14:section name="GUI Allgemein" id="{BC84F2BC-DC2A-4175-837E-597D49DDB23D}">
          <p14:sldIdLst>
            <p14:sldId id="257"/>
            <p14:sldId id="258"/>
            <p14:sldId id="266"/>
            <p14:sldId id="264"/>
            <p14:sldId id="265"/>
            <p14:sldId id="260"/>
            <p14:sldId id="259"/>
            <p14:sldId id="261"/>
            <p14:sldId id="262"/>
            <p14:sldId id="267"/>
          </p14:sldIdLst>
        </p14:section>
        <p14:section name="JavaFX" id="{B2721045-A9EC-4D30-BAA5-2DEC1255B884}">
          <p14:sldIdLst>
            <p14:sldId id="268"/>
            <p14:sldId id="272"/>
          </p14:sldIdLst>
        </p14:section>
        <p14:section name="Lebenszyklus" id="{9DE31CF4-F083-42CE-91A7-862AF4FB822E}">
          <p14:sldIdLst>
            <p14:sldId id="276"/>
            <p14:sldId id="271"/>
          </p14:sldIdLst>
        </p14:section>
        <p14:section name="Aufbau" id="{5F4F08D1-5745-41C2-9F12-EEA8836EFA79}">
          <p14:sldIdLst>
            <p14:sldId id="277"/>
            <p14:sldId id="269"/>
            <p14:sldId id="270"/>
          </p14:sldIdLst>
        </p14:section>
        <p14:section name="Zeichen und Animationen" id="{D8DFB491-2C0B-4BF8-AA8A-09F7EED50DBA}">
          <p14:sldIdLst>
            <p14:sldId id="278"/>
            <p14:sldId id="275"/>
            <p14:sldId id="273"/>
            <p14:sldId id="274"/>
          </p14:sldIdLst>
        </p14:section>
        <p14:section name="MediaPlayer" id="{8B03710E-9EB9-4A8C-9159-850F2A807CDF}">
          <p14:sldIdLst>
            <p14:sldId id="279"/>
          </p14:sldIdLst>
        </p14:section>
        <p14:section name="Layouts" id="{8C40B6D7-B235-47F2-BDCA-5F66F6643CB1}">
          <p14:sldIdLst>
            <p14:sldId id="280"/>
            <p14:sldId id="281"/>
            <p14:sldId id="282"/>
            <p14:sldId id="283"/>
            <p14:sldId id="284"/>
            <p14:sldId id="286"/>
            <p14:sldId id="289"/>
          </p14:sldIdLst>
        </p14:section>
        <p14:section name="Events und Bindings" id="{F05EAAC5-8C91-45C3-9151-1A2CBDAAA0F2}">
          <p14:sldIdLst>
            <p14:sldId id="287"/>
            <p14:sldId id="290"/>
            <p14:sldId id="291"/>
            <p14:sldId id="292"/>
            <p14:sldId id="293"/>
          </p14:sldIdLst>
        </p14:section>
        <p14:section name="Controls" id="{0B4F9222-9944-4D92-A6D2-9ECE6FD49B67}">
          <p14:sldIdLst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411" autoAdjust="0"/>
  </p:normalViewPr>
  <p:slideViewPr>
    <p:cSldViewPr snapToGrid="0">
      <p:cViewPr varScale="1">
        <p:scale>
          <a:sx n="79" d="100"/>
          <a:sy n="79" d="100"/>
        </p:scale>
        <p:origin x="19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846D0-C8C5-4DBF-AACC-4288BF420692}" type="datetimeFigureOut">
              <a:rPr lang="de-DE" smtClean="0"/>
              <a:t>06.07.2021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12602-C064-4870-81FD-521F711DAA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06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tu.edu.sg/home/ehchua/programming/java/Javafx1_intro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ntu.edu.sg/home/ehchua/programming/java/Javafx1_intro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javafx/api/javafx/beans/property/package-summary.html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javafx/api/javafx/beans/binding/package-summary.html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5740103/javafx-what-is-the-difference-between-eventhandler-and-eventfilte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alkhausen.de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Heute fü</a:t>
            </a:r>
            <a:r>
              <a:rPr lang="de-DE" baseline="0" dirty="0" smtClean="0"/>
              <a:t>r die nächsten X Tage werden wir uns rein mit grafischen Oberflächen in Java befassen.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441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Wahl abhängig von: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Plattform 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Möglichkeiten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Nutzung</a:t>
            </a:r>
          </a:p>
          <a:p>
            <a:pPr marL="171450" indent="-171450">
              <a:buFontTx/>
              <a:buChar char="-"/>
            </a:pPr>
            <a:endParaRPr lang="de-DE" dirty="0" smtClean="0"/>
          </a:p>
          <a:p>
            <a:pPr marL="0" indent="0">
              <a:buFontTx/>
              <a:buNone/>
            </a:pPr>
            <a:r>
              <a:rPr lang="de-DE" dirty="0" smtClean="0"/>
              <a:t>Spezifischer</a:t>
            </a:r>
            <a:r>
              <a:rPr lang="de-DE" baseline="0" dirty="0" smtClean="0"/>
              <a:t> Wahl: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Viele Firmen nutzen JAVA basierende Frameworks statt JAVA native Frameworks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Spring, Android etc.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Diese nutzen JAVA aber bieten viele Vorimplementierungen wie Serverunterstützung, Webspezifikationen etc.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Da reine Desktopanwendungen nicht mehr modern sind weicht man viel auf derartige Frameworks wie Spring etc. aus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Ältere Anwendungen nutzen SWT, Swing etc. da diese lange Zeit mehr Support erhielten und genutzt wurden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ABER JAVAFX!!!: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JavaFX</a:t>
            </a:r>
            <a:r>
              <a:rPr lang="de-DE" baseline="0" dirty="0" smtClean="0"/>
              <a:t> wurde erst in den letzten Jahren auf ein Niveau gehoben welches es deutlich von anderen abhebt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Gerade </a:t>
            </a:r>
            <a:r>
              <a:rPr lang="de-DE" baseline="0" dirty="0" err="1" smtClean="0"/>
              <a:t>JavaFX</a:t>
            </a:r>
            <a:r>
              <a:rPr lang="de-DE" baseline="0" dirty="0" smtClean="0"/>
              <a:t> 15 (2020) bietet mittlerweile eine unglaubliche Menge an </a:t>
            </a:r>
            <a:r>
              <a:rPr lang="de-DE" baseline="0" dirty="0" err="1" smtClean="0"/>
              <a:t>Performanceboosts</a:t>
            </a:r>
            <a:r>
              <a:rPr lang="de-DE" baseline="0" dirty="0" smtClean="0"/>
              <a:t>, Stabilitätsverbesserungen etc.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JavaFX</a:t>
            </a:r>
            <a:r>
              <a:rPr lang="de-DE" baseline="0" dirty="0" smtClean="0"/>
              <a:t> ist mittlerweile gerne auch als Alternative zu HTML 5 anerkannt da man auf Java Script komplett verzichten kann und die restlichen genutzten Sprachen nur für Designzwecke genutzt werden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JavaFX</a:t>
            </a:r>
            <a:r>
              <a:rPr lang="de-DE" baseline="0" dirty="0" smtClean="0"/>
              <a:t> ist Cross-Plattform fähig. Dies ist gerade in den letzten Jahren erst wichtig geworden, dass eine Anwendung über z.B. das Web von meinem PC auf mein Handy, Tablet, Kühlschrank o.ä. kommunizieren soll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Warum benutzt es dann noch nicht jeder?: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Unternehmen wählen Programmiersprachen anhand unterschiedlichster Faktoren. Die Wahl fällt </a:t>
            </a:r>
            <a:r>
              <a:rPr lang="de-DE" baseline="0" dirty="0" err="1" smtClean="0"/>
              <a:t>seltenst</a:t>
            </a:r>
            <a:r>
              <a:rPr lang="de-DE" baseline="0" dirty="0" smtClean="0"/>
              <a:t> auf Java9+ da ab Java 9 Lizenzen bezahlt werden müssen.</a:t>
            </a:r>
          </a:p>
          <a:p>
            <a:pPr marL="0" indent="0">
              <a:buFontTx/>
              <a:buNone/>
            </a:pPr>
            <a:r>
              <a:rPr lang="de-DE" baseline="0" dirty="0" err="1" smtClean="0"/>
              <a:t>Desweiteren</a:t>
            </a:r>
            <a:r>
              <a:rPr lang="de-DE" baseline="0" dirty="0" smtClean="0"/>
              <a:t> werden die neusten Java Versionen ohne GUI gerne in erweiterten Sprachen wie Android etc. genutzt. </a:t>
            </a:r>
          </a:p>
          <a:p>
            <a:pPr marL="0" indent="0">
              <a:buFontTx/>
              <a:buNone/>
            </a:pP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WICHTIGSTER PUNKT: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EXPERTISE! – Die neusten </a:t>
            </a:r>
            <a:r>
              <a:rPr lang="de-DE" baseline="0" dirty="0" err="1" smtClean="0"/>
              <a:t>JavaFX</a:t>
            </a:r>
            <a:r>
              <a:rPr lang="de-DE" baseline="0" dirty="0" smtClean="0"/>
              <a:t> Versionen [Stand 08.06.2021] sind nicht einmal 1 Jahr alt. Ältere Versionen bei denen man von mehr Erfahrung sprechen kann greifen maximal 5 Jahre zurück.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Es gibt somit einfach noch keine Expertise die sagen kann: „Ich arbeite seit 10 Jahren in meiner Firma mit </a:t>
            </a:r>
            <a:r>
              <a:rPr lang="de-DE" baseline="0" dirty="0" err="1" smtClean="0"/>
              <a:t>JavaFX</a:t>
            </a:r>
            <a:r>
              <a:rPr lang="de-DE" baseline="0" dirty="0" smtClean="0"/>
              <a:t>“ somit scheuen sich gerade bereits etablierte Firmen davor bestehende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Projekte komplett über den Haufen zu werfen und anzupassen. Gerade Spring, Android etc. bieten einem durch den LTS anderer Firmen, welcher schon länger als der von </a:t>
            </a:r>
            <a:r>
              <a:rPr lang="de-DE" baseline="0" dirty="0" err="1" smtClean="0"/>
              <a:t>JavaFX</a:t>
            </a:r>
            <a:r>
              <a:rPr lang="de-DE" baseline="0" dirty="0" smtClean="0"/>
              <a:t> andauert, die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Verlockendere Möglichkeit bei dem bereits bestehenden zu bleiben, dieses zu updaten und nur minimal anpassen zu müssen.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935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 nutzen</a:t>
            </a:r>
            <a:r>
              <a:rPr lang="de-DE" baseline="0" dirty="0" smtClean="0"/>
              <a:t> aus den gegebenen Gründen </a:t>
            </a:r>
            <a:r>
              <a:rPr lang="de-DE" baseline="0" dirty="0" err="1" smtClean="0"/>
              <a:t>JavaFX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238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</a:t>
            </a:r>
            <a:r>
              <a:rPr lang="de-DE" baseline="0" dirty="0" smtClean="0"/>
              <a:t>s werden wir alles thematisieren und behandeln? [gem. Präsentation]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Der Lebenszyklus (Wo</a:t>
            </a:r>
            <a:r>
              <a:rPr lang="de-DE" sz="1200" baseline="0" dirty="0" smtClean="0"/>
              <a:t> beginnt die Anwendung und wo hört sie auf?)</a:t>
            </a:r>
            <a:endParaRPr lang="de-DE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Der grundlegende Aufbau (Wie könnte eine Anwendung aussehen?)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Zeichen und Animationen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Zeichnen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Formen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Animationen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 smtClean="0"/>
              <a:t>ImageView</a:t>
            </a:r>
            <a:endParaRPr lang="de-DE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Icons</a:t>
            </a:r>
            <a:r>
              <a:rPr lang="de-DE" sz="1200" baseline="0" dirty="0" smtClean="0"/>
              <a:t> Laden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aseline="0" dirty="0" smtClean="0"/>
              <a:t>Formen mit Bildern belegen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aseline="0" dirty="0" smtClean="0"/>
              <a:t>Transformationen</a:t>
            </a:r>
            <a:endParaRPr lang="de-DE" sz="120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aseline="0" dirty="0" smtClean="0"/>
              <a:t>Der Media Player [Sounds und Videos]</a:t>
            </a:r>
            <a:endParaRPr lang="de-DE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Layouts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Ein Layout „</a:t>
            </a:r>
            <a:r>
              <a:rPr lang="de-DE" sz="1200" dirty="0" err="1" smtClean="0"/>
              <a:t>hardcoden</a:t>
            </a:r>
            <a:r>
              <a:rPr lang="de-DE" sz="1200" dirty="0" smtClean="0"/>
              <a:t>“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Der </a:t>
            </a:r>
            <a:r>
              <a:rPr lang="de-DE" sz="1200" dirty="0" err="1" smtClean="0"/>
              <a:t>Scenebuilder</a:t>
            </a:r>
            <a:endParaRPr lang="de-DE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 smtClean="0"/>
              <a:t>Fxml</a:t>
            </a:r>
            <a:r>
              <a:rPr lang="de-DE" sz="1200" baseline="0" dirty="0" smtClean="0"/>
              <a:t> und CSS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aseline="0" dirty="0" err="1" smtClean="0"/>
              <a:t>Fxml</a:t>
            </a:r>
            <a:r>
              <a:rPr lang="de-DE" sz="1200" baseline="0" dirty="0" smtClean="0"/>
              <a:t>-Controller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dirty="0" smtClean="0"/>
              <a:t>Events und </a:t>
            </a:r>
            <a:r>
              <a:rPr lang="de-DE" sz="1200" dirty="0" err="1" smtClean="0"/>
              <a:t>Bindings</a:t>
            </a:r>
            <a:endParaRPr lang="de-DE" sz="120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dirty="0" err="1" smtClean="0"/>
              <a:t>Bindings</a:t>
            </a:r>
            <a:r>
              <a:rPr lang="de-DE" sz="1200" dirty="0" smtClean="0"/>
              <a:t> / Properties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dirty="0" smtClean="0"/>
              <a:t>Standard</a:t>
            </a:r>
            <a:r>
              <a:rPr lang="de-DE" sz="1200" baseline="0" dirty="0" smtClean="0"/>
              <a:t> Events (</a:t>
            </a:r>
            <a:r>
              <a:rPr lang="de-DE" sz="1200" baseline="0" dirty="0" err="1" smtClean="0"/>
              <a:t>ActionHandler</a:t>
            </a:r>
            <a:r>
              <a:rPr lang="de-DE" sz="1200" baseline="0" dirty="0" smtClean="0"/>
              <a:t> [Button etc.])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aseline="0" dirty="0" smtClean="0"/>
              <a:t>Key Events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aseline="0" dirty="0" smtClean="0"/>
              <a:t>Eigener Eventhandler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dirty="0" smtClean="0"/>
              <a:t>Dialoge / </a:t>
            </a:r>
            <a:r>
              <a:rPr lang="de-DE" sz="1200" dirty="0" err="1" smtClean="0"/>
              <a:t>Alerts</a:t>
            </a:r>
            <a:endParaRPr lang="de-DE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smtClean="0"/>
              <a:t>Controls</a:t>
            </a:r>
            <a:endParaRPr lang="de-DE" sz="12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Simple Controls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smtClean="0"/>
              <a:t>Extended Controls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 smtClean="0"/>
              <a:t>TableViews</a:t>
            </a:r>
            <a:r>
              <a:rPr lang="de-DE" sz="1200" dirty="0" smtClean="0"/>
              <a:t> </a:t>
            </a:r>
            <a:r>
              <a:rPr lang="de-DE" sz="1200" dirty="0" smtClean="0">
                <a:sym typeface="Wingdings" panose="05000000000000000000" pitchFamily="2" charset="2"/>
              </a:rPr>
              <a:t> Charts</a:t>
            </a:r>
            <a:endParaRPr lang="de-DE" sz="120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839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Gem. Folie</a:t>
            </a:r>
          </a:p>
          <a:p>
            <a:endParaRPr lang="de-DE" dirty="0" smtClean="0"/>
          </a:p>
          <a:p>
            <a:r>
              <a:rPr lang="de-DE" dirty="0" smtClean="0"/>
              <a:t>Anschließend: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Neues Projekt (</a:t>
            </a:r>
            <a:r>
              <a:rPr lang="de-DE" baseline="0" dirty="0" err="1" smtClean="0"/>
              <a:t>JavaFX</a:t>
            </a:r>
            <a:r>
              <a:rPr lang="de-DE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SourceFolder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ErsteAnwendung</a:t>
            </a:r>
            <a:r>
              <a:rPr lang="de-DE" baseline="0" dirty="0" smtClean="0"/>
              <a:t>“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Package </a:t>
            </a:r>
            <a:r>
              <a:rPr lang="de-DE" baseline="0" dirty="0" err="1" smtClean="0"/>
              <a:t>LebenszyklusUndAufbau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Klasse Lebenszyklus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LebenszyklusAblauf.txt beachten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456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Stage:</a:t>
            </a:r>
            <a:r>
              <a:rPr lang="de-DE" baseline="0" dirty="0" smtClean="0"/>
              <a:t> Rahmen für den eigentlichen Inhalt [Jede Stage = Ein Fenster]</a:t>
            </a:r>
          </a:p>
          <a:p>
            <a:r>
              <a:rPr lang="de-DE" baseline="0" dirty="0" smtClean="0"/>
              <a:t>- </a:t>
            </a:r>
            <a:r>
              <a:rPr lang="de-DE" baseline="0" dirty="0" err="1" smtClean="0"/>
              <a:t>PrimaryStage</a:t>
            </a:r>
            <a:r>
              <a:rPr lang="de-DE" baseline="0" dirty="0" smtClean="0"/>
              <a:t> = das erste aufzurufende Fenster [z.B. Startfenster]</a:t>
            </a:r>
          </a:p>
          <a:p>
            <a:r>
              <a:rPr lang="de-DE" baseline="0" dirty="0" smtClean="0"/>
              <a:t>Scene: Der anzuzeigende Inhalt (</a:t>
            </a:r>
            <a:r>
              <a:rPr lang="de-DE" baseline="0" dirty="0" err="1" smtClean="0"/>
              <a:t>Scenegraph</a:t>
            </a:r>
            <a:r>
              <a:rPr lang="de-DE" baseline="0" dirty="0" smtClean="0"/>
              <a:t>) der durch Nodes unterteilt ist</a:t>
            </a:r>
          </a:p>
          <a:p>
            <a:r>
              <a:rPr lang="de-DE" baseline="0" dirty="0" err="1" smtClean="0"/>
              <a:t>Node</a:t>
            </a:r>
            <a:r>
              <a:rPr lang="de-DE" baseline="0" dirty="0" smtClean="0"/>
              <a:t>: Wurzel einer Scene.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Die Parent-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enthält weitere Nodes welche die sichtbaren GUI  Elemente darstellen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873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Kleine Übersicht (Gibt mehr) über mögliches</a:t>
            </a:r>
            <a:r>
              <a:rPr lang="de-DE" baseline="0" dirty="0" smtClean="0"/>
              <a:t> Nodes zeigen.</a:t>
            </a:r>
          </a:p>
          <a:p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Ordner </a:t>
            </a:r>
            <a:r>
              <a:rPr lang="de-DE" baseline="0" dirty="0" err="1" smtClean="0"/>
              <a:t>dateien</a:t>
            </a:r>
            <a:r>
              <a:rPr lang="de-DE" baseline="0" dirty="0" smtClean="0"/>
              <a:t> </a:t>
            </a:r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NodeBeispiele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SceneBuilder</a:t>
            </a:r>
            <a:r>
              <a:rPr lang="de-DE" baseline="0" dirty="0" smtClean="0">
                <a:sym typeface="Wingdings" panose="05000000000000000000" pitchFamily="2" charset="2"/>
              </a:rPr>
              <a:t> zeigen und durch verändern der Größe aufzeigen wo die Unterschiede sind </a:t>
            </a:r>
          </a:p>
          <a:p>
            <a:pPr marL="0" indent="0">
              <a:buFontTx/>
              <a:buNone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Ordner </a:t>
            </a:r>
            <a:r>
              <a:rPr lang="de-DE" baseline="0" dirty="0" err="1" smtClean="0">
                <a:sym typeface="Wingdings" panose="05000000000000000000" pitchFamily="2" charset="2"/>
              </a:rPr>
              <a:t>dateien</a:t>
            </a: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err="1" smtClean="0">
                <a:sym typeface="Wingdings" panose="05000000000000000000" pitchFamily="2" charset="2"/>
              </a:rPr>
              <a:t>ControlPanes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In </a:t>
            </a:r>
            <a:r>
              <a:rPr lang="de-DE" baseline="0" dirty="0" err="1" smtClean="0">
                <a:sym typeface="Wingdings" panose="05000000000000000000" pitchFamily="2" charset="2"/>
              </a:rPr>
              <a:t>SceneBuilder</a:t>
            </a:r>
            <a:r>
              <a:rPr lang="de-DE" baseline="0" dirty="0" smtClean="0">
                <a:sym typeface="Wingdings" panose="05000000000000000000" pitchFamily="2" charset="2"/>
              </a:rPr>
              <a:t> zeigen und aufzeigen, dass zusätzliche Funktionen bereits vorhanden sind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73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Quelle:</a:t>
            </a:r>
            <a:r>
              <a:rPr lang="de-DE" baseline="0" dirty="0" smtClean="0"/>
              <a:t> </a:t>
            </a:r>
            <a:r>
              <a:rPr lang="de-DE" dirty="0" err="1" smtClean="0">
                <a:hlinkClick r:id="rId3"/>
              </a:rPr>
              <a:t>JavaFX</a:t>
            </a:r>
            <a:r>
              <a:rPr lang="de-DE" dirty="0" smtClean="0">
                <a:hlinkClick r:id="rId3"/>
              </a:rPr>
              <a:t> - </a:t>
            </a:r>
            <a:r>
              <a:rPr lang="de-DE" dirty="0" err="1" smtClean="0">
                <a:hlinkClick r:id="rId3"/>
              </a:rPr>
              <a:t>Introduction</a:t>
            </a:r>
            <a:r>
              <a:rPr lang="de-DE" dirty="0" smtClean="0">
                <a:hlinkClick r:id="rId3"/>
              </a:rPr>
              <a:t> (ntu.edu.sg)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Übersicht</a:t>
            </a:r>
            <a:r>
              <a:rPr lang="de-DE" baseline="0" dirty="0" smtClean="0"/>
              <a:t> der Möglichkeiten – ACHTUNG: Es gibt mehr! Gerade mit </a:t>
            </a:r>
            <a:r>
              <a:rPr lang="de-DE" baseline="0" dirty="0" err="1" smtClean="0"/>
              <a:t>JavaFX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neureren</a:t>
            </a:r>
            <a:r>
              <a:rPr lang="de-DE" baseline="0" dirty="0" smtClean="0"/>
              <a:t> Versionen.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798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Quelle:</a:t>
            </a:r>
            <a:r>
              <a:rPr lang="de-DE" baseline="0" dirty="0" smtClean="0"/>
              <a:t> </a:t>
            </a:r>
            <a:r>
              <a:rPr lang="de-DE" dirty="0" err="1" smtClean="0">
                <a:hlinkClick r:id="rId3"/>
              </a:rPr>
              <a:t>JavaFX</a:t>
            </a:r>
            <a:r>
              <a:rPr lang="de-DE" dirty="0" smtClean="0">
                <a:hlinkClick r:id="rId3"/>
              </a:rPr>
              <a:t> - </a:t>
            </a:r>
            <a:r>
              <a:rPr lang="de-DE" dirty="0" err="1" smtClean="0">
                <a:hlinkClick r:id="rId3"/>
              </a:rPr>
              <a:t>Introduction</a:t>
            </a:r>
            <a:r>
              <a:rPr lang="de-DE" dirty="0" smtClean="0">
                <a:hlinkClick r:id="rId3"/>
              </a:rPr>
              <a:t> (ntu.edu.sg)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Kleine</a:t>
            </a:r>
            <a:r>
              <a:rPr lang="de-DE" baseline="0" dirty="0" smtClean="0"/>
              <a:t> Übersicht der Möglichkeiten in </a:t>
            </a:r>
            <a:r>
              <a:rPr lang="de-DE" baseline="0" dirty="0" err="1" smtClean="0"/>
              <a:t>JavaFX</a:t>
            </a:r>
            <a:r>
              <a:rPr lang="de-DE" baseline="0" dirty="0" smtClean="0"/>
              <a:t> Formen darzustellen und wie man damit umgehen muss.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ACHTUNG: Man sieht hier, dass man wissen muss wo diese x und y Koordinaten sind und man geht </a:t>
            </a:r>
          </a:p>
          <a:p>
            <a:r>
              <a:rPr lang="de-DE" baseline="0" dirty="0" smtClean="0"/>
              <a:t>Davon aus, dass man z.B. mittig das Koordinatensystem anlegt.</a:t>
            </a:r>
          </a:p>
          <a:p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Line: Von Startpunkt X / Y zu Endpunkt X / Y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Rechteck: Linkes oberes Eck bei X / Y mit Höhe und Breite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Kreis: Mittelpunkt bei X / Y mit variablen Radius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Ellipse: Wie Kreis nur mit 2x Radius für X und Y Richtung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Polygon: Mehrere aneinandergereihte Linien die bei Vervollständigung den Inhalt ausfüllen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Polyline</a:t>
            </a:r>
            <a:r>
              <a:rPr lang="de-DE" baseline="0" dirty="0" smtClean="0"/>
              <a:t>: Wie Polygon nur ohne Ende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QuadCurve</a:t>
            </a:r>
            <a:r>
              <a:rPr lang="de-DE" baseline="0" dirty="0" smtClean="0"/>
              <a:t>: Eine Linie die einen „</a:t>
            </a:r>
            <a:r>
              <a:rPr lang="de-DE" baseline="0" dirty="0" err="1" smtClean="0"/>
              <a:t>Zugpunkt</a:t>
            </a:r>
            <a:r>
              <a:rPr lang="de-DE" baseline="0" dirty="0" smtClean="0"/>
              <a:t>“ hat der mit </a:t>
            </a:r>
            <a:r>
              <a:rPr lang="de-DE" baseline="0" dirty="0" err="1" smtClean="0"/>
              <a:t>controlX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controlY</a:t>
            </a:r>
            <a:r>
              <a:rPr lang="de-DE" baseline="0" dirty="0" smtClean="0"/>
              <a:t> angegeben wird. Anschließend wird Start und Ende verbunden und die entstehende Mittelfläche bemalt.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CubicCurve</a:t>
            </a:r>
            <a:r>
              <a:rPr lang="de-DE" baseline="0" dirty="0" smtClean="0"/>
              <a:t>: Mehrere Kontrollpunkte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Arc</a:t>
            </a:r>
            <a:r>
              <a:rPr lang="de-DE" baseline="0" dirty="0" smtClean="0"/>
              <a:t>: Ein </a:t>
            </a:r>
            <a:r>
              <a:rPr lang="de-DE" baseline="0" dirty="0" err="1" smtClean="0"/>
              <a:t>Teilbschnitt</a:t>
            </a:r>
            <a:r>
              <a:rPr lang="de-DE" baseline="0" dirty="0" smtClean="0"/>
              <a:t> eines Kreises. Gezeichnet wie eine Ellipse und nur der </a:t>
            </a:r>
            <a:r>
              <a:rPr lang="de-DE" baseline="0" dirty="0" err="1" smtClean="0"/>
              <a:t>startAngle</a:t>
            </a:r>
            <a:r>
              <a:rPr lang="de-DE" baseline="0" dirty="0" smtClean="0"/>
              <a:t> wird jedoch gezeichnet oder wahlweise das „Gegenteil“ vom </a:t>
            </a:r>
            <a:r>
              <a:rPr lang="de-DE" baseline="0" dirty="0" err="1" smtClean="0"/>
              <a:t>startAngle</a:t>
            </a:r>
            <a:r>
              <a:rPr lang="de-DE" baseline="0" dirty="0" smtClean="0"/>
              <a:t>. Der „Markierte Bereich vom Kreisinneren aus wird dann ausgefüllt.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731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Gem. Folie</a:t>
            </a:r>
          </a:p>
          <a:p>
            <a:endParaRPr lang="de-DE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Weidig</a:t>
            </a:r>
            <a:r>
              <a:rPr lang="de-DE" baseline="0" dirty="0" smtClean="0">
                <a:sym typeface="Wingdings" panose="05000000000000000000" pitchFamily="2" charset="2"/>
              </a:rPr>
              <a:t>  Zeichen und Animationen  FormenUndLayer.java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859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Weidig </a:t>
            </a:r>
            <a:r>
              <a:rPr lang="de-DE" dirty="0" smtClean="0">
                <a:sym typeface="Wingdings" panose="05000000000000000000" pitchFamily="2" charset="2"/>
              </a:rPr>
              <a:t> _003Medien  </a:t>
            </a:r>
            <a:r>
              <a:rPr lang="de-DE" dirty="0" err="1" smtClean="0">
                <a:sym typeface="Wingdings" panose="05000000000000000000" pitchFamily="2" charset="2"/>
              </a:rPr>
              <a:t>DerMediaPlayer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In </a:t>
            </a:r>
            <a:r>
              <a:rPr lang="de-DE" dirty="0" err="1" smtClean="0">
                <a:sym typeface="Wingdings" panose="05000000000000000000" pitchFamily="2" charset="2"/>
              </a:rPr>
              <a:t>JavaFX</a:t>
            </a:r>
            <a:r>
              <a:rPr lang="de-DE" dirty="0" smtClean="0">
                <a:sym typeface="Wingdings" panose="05000000000000000000" pitchFamily="2" charset="2"/>
              </a:rPr>
              <a:t> ist es möglich sowohl Sounds als auch Videos abzuspielen.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Diese</a:t>
            </a:r>
            <a:r>
              <a:rPr lang="de-DE" baseline="0" dirty="0" smtClean="0">
                <a:sym typeface="Wingdings" panose="05000000000000000000" pitchFamily="2" charset="2"/>
              </a:rPr>
              <a:t> können sowohl sichtbar als auch nicht sichtbar genutzt werden</a:t>
            </a:r>
          </a:p>
          <a:p>
            <a:r>
              <a:rPr lang="de-DE" baseline="0" dirty="0" smtClean="0">
                <a:sym typeface="Wingdings" panose="05000000000000000000" pitchFamily="2" charset="2"/>
              </a:rPr>
              <a:t>und bieten daher eine gute Möglichkeit Soundeffekte zu nutzen.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Warum eigentlich grafische Oberflächen?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Ohne GUI (</a:t>
            </a:r>
            <a:r>
              <a:rPr lang="de-DE" baseline="0" dirty="0" err="1" smtClean="0"/>
              <a:t>Graphical</a:t>
            </a:r>
            <a:r>
              <a:rPr lang="de-DE" baseline="0" dirty="0" smtClean="0"/>
              <a:t> User Interfaces) wäre die sogenannte Digitale Revolution (1990ern) nicht denkbar gewesen.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Die GUI ermöglicht es selbst ungeübten Nutzern sich schnell in Programme einzuarbeiten. Allgemein verständliche</a:t>
            </a:r>
          </a:p>
          <a:p>
            <a:pPr marL="0" indent="0">
              <a:buFontTx/>
              <a:buNone/>
            </a:pPr>
            <a:r>
              <a:rPr lang="de-DE" baseline="0" dirty="0" smtClean="0"/>
              <a:t>Symbole und erklärender Text sorgen für eine hohe Nutzerfreundlichkeit.</a:t>
            </a:r>
          </a:p>
          <a:p>
            <a:pPr marL="0" indent="0">
              <a:buFontTx/>
              <a:buNone/>
            </a:pPr>
            <a:endParaRPr lang="de-DE" baseline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Einfach und nutzerfreundlich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Visuell ansprechend gestaltend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Selbst Nutzer mit geringem technischen Wissen können die Anwendung nutzen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System antwortet auf die intuitiven visuellen Anweisungen [Klick auf Button]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Nutzer können schnell und einfach zwischen mehreren Anwendungen hin und her navigieren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620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Bisher: Alles auf </a:t>
            </a:r>
            <a:r>
              <a:rPr lang="de-DE" dirty="0" err="1" smtClean="0"/>
              <a:t>Pane</a:t>
            </a:r>
            <a:r>
              <a:rPr lang="de-DE" dirty="0" smtClean="0"/>
              <a:t>, Scene, Stage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Jetzt: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Andere </a:t>
            </a:r>
            <a:r>
              <a:rPr lang="de-DE" baseline="0" dirty="0" err="1" smtClean="0"/>
              <a:t>Panes</a:t>
            </a:r>
            <a:r>
              <a:rPr lang="de-DE" baseline="0" dirty="0" smtClean="0"/>
              <a:t> / Nodes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Mehrere Scenes und Scene-Wechsel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Noch keine Kontrollelemente</a:t>
            </a:r>
          </a:p>
          <a:p>
            <a:pPr marL="628650" lvl="1" indent="-171450">
              <a:buFontTx/>
              <a:buChar char="-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94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Dieses simple Layout wollen wir einmal „programmieren“</a:t>
            </a:r>
          </a:p>
          <a:p>
            <a:endParaRPr lang="de-DE" dirty="0" smtClean="0"/>
          </a:p>
          <a:p>
            <a:r>
              <a:rPr lang="de-DE" dirty="0" smtClean="0"/>
              <a:t>Weidig</a:t>
            </a:r>
            <a:r>
              <a:rPr lang="de-DE" baseline="0" dirty="0" smtClean="0"/>
              <a:t> </a:t>
            </a:r>
            <a:r>
              <a:rPr lang="de-DE" baseline="0" dirty="0" smtClean="0">
                <a:sym typeface="Wingdings" panose="05000000000000000000" pitchFamily="2" charset="2"/>
              </a:rPr>
              <a:t> _004Layouts  </a:t>
            </a:r>
            <a:r>
              <a:rPr lang="de-DE" baseline="0" dirty="0" err="1" smtClean="0">
                <a:sym typeface="Wingdings" panose="05000000000000000000" pitchFamily="2" charset="2"/>
              </a:rPr>
              <a:t>UnserErstesLayoutUndSceneWechsel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endParaRPr lang="de-DE" baseline="0" dirty="0" smtClean="0">
              <a:sym typeface="Wingdings" panose="05000000000000000000" pitchFamily="2" charset="2"/>
            </a:endParaRPr>
          </a:p>
          <a:p>
            <a:r>
              <a:rPr lang="de-DE" baseline="0" dirty="0" smtClean="0">
                <a:sym typeface="Wingdings" panose="05000000000000000000" pitchFamily="2" charset="2"/>
              </a:rPr>
              <a:t>Einmal gem. dem Code das Layout </a:t>
            </a:r>
            <a:r>
              <a:rPr lang="de-DE" baseline="0" dirty="0" err="1" smtClean="0">
                <a:sym typeface="Wingdings" panose="05000000000000000000" pitchFamily="2" charset="2"/>
              </a:rPr>
              <a:t>hardcoden</a:t>
            </a:r>
            <a:r>
              <a:rPr lang="de-DE" baseline="0" dirty="0" smtClean="0">
                <a:sym typeface="Wingdings" panose="05000000000000000000" pitchFamily="2" charset="2"/>
              </a:rPr>
              <a:t> und Scene-Wechsel zeigen.</a:t>
            </a:r>
          </a:p>
          <a:p>
            <a:r>
              <a:rPr lang="de-DE" baseline="0" dirty="0" smtClean="0">
                <a:sym typeface="Wingdings" panose="05000000000000000000" pitchFamily="2" charset="2"/>
              </a:rPr>
              <a:t>Darauf hinweisen wie aufgebläht die Klasse dafür ist und man auf viel zu viele Kleinigkeiten achten muss.</a:t>
            </a:r>
          </a:p>
          <a:p>
            <a:endParaRPr lang="de-DE" baseline="0" dirty="0" smtClean="0">
              <a:sym typeface="Wingdings" panose="05000000000000000000" pitchFamily="2" charset="2"/>
            </a:endParaRPr>
          </a:p>
          <a:p>
            <a:r>
              <a:rPr lang="de-DE" baseline="0" dirty="0" err="1" smtClean="0">
                <a:sym typeface="Wingdings" panose="05000000000000000000" pitchFamily="2" charset="2"/>
              </a:rPr>
              <a:t>Desweiteren</a:t>
            </a:r>
            <a:r>
              <a:rPr lang="de-DE" baseline="0" dirty="0" smtClean="0">
                <a:sym typeface="Wingdings" panose="05000000000000000000" pitchFamily="2" charset="2"/>
              </a:rPr>
              <a:t> muss man beachten, dass ja noch viel </a:t>
            </a:r>
            <a:r>
              <a:rPr lang="de-DE" baseline="0" dirty="0" err="1" smtClean="0">
                <a:sym typeface="Wingdings" panose="05000000000000000000" pitchFamily="2" charset="2"/>
              </a:rPr>
              <a:t>viel</a:t>
            </a:r>
            <a:r>
              <a:rPr lang="de-DE" baseline="0" dirty="0" smtClean="0">
                <a:sym typeface="Wingdings" panose="05000000000000000000" pitchFamily="2" charset="2"/>
              </a:rPr>
              <a:t> mehr dazugehört.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181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Aufzeigen </a:t>
            </a:r>
            <a:r>
              <a:rPr lang="de-DE" dirty="0" smtClean="0">
                <a:sym typeface="Wingdings" panose="05000000000000000000" pitchFamily="2" charset="2"/>
              </a:rPr>
              <a:t> Nächste Folie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520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Kurze Minimalübersicht</a:t>
            </a:r>
            <a:r>
              <a:rPr lang="de-DE" baseline="0" dirty="0" smtClean="0"/>
              <a:t> der Funktionen im </a:t>
            </a:r>
            <a:r>
              <a:rPr lang="de-DE" baseline="0" dirty="0" err="1" smtClean="0"/>
              <a:t>Scenebuilder</a:t>
            </a:r>
            <a:r>
              <a:rPr lang="de-DE" baseline="0" dirty="0" smtClean="0"/>
              <a:t> dann zusätzlich gezeigt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23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Kurze Minimalübersicht</a:t>
            </a:r>
            <a:r>
              <a:rPr lang="de-DE" baseline="0" dirty="0" smtClean="0"/>
              <a:t> der Funktionen im </a:t>
            </a:r>
            <a:r>
              <a:rPr lang="de-DE" baseline="0" dirty="0" err="1" smtClean="0"/>
              <a:t>Scenebuilder</a:t>
            </a:r>
            <a:r>
              <a:rPr lang="de-DE" baseline="0" dirty="0" smtClean="0"/>
              <a:t> dann zusätzlich gezeigt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428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Nutzung im Code:</a:t>
            </a:r>
          </a:p>
          <a:p>
            <a:r>
              <a:rPr lang="de-DE" dirty="0" smtClean="0"/>
              <a:t>Weidig</a:t>
            </a:r>
            <a:r>
              <a:rPr lang="de-DE" baseline="0" dirty="0" smtClean="0"/>
              <a:t> </a:t>
            </a:r>
            <a:r>
              <a:rPr lang="de-DE" baseline="0" dirty="0" smtClean="0">
                <a:sym typeface="Wingdings" panose="05000000000000000000" pitchFamily="2" charset="2"/>
              </a:rPr>
              <a:t> Layouts  </a:t>
            </a:r>
            <a:r>
              <a:rPr lang="de-DE" baseline="0" dirty="0" err="1" smtClean="0">
                <a:sym typeface="Wingdings" panose="05000000000000000000" pitchFamily="2" charset="2"/>
              </a:rPr>
              <a:t>ErstesFXMLLayout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endParaRPr lang="de-DE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de-DE" dirty="0" smtClean="0"/>
              <a:t>Im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Scenebuilder</a:t>
            </a:r>
            <a:r>
              <a:rPr lang="de-DE" baseline="0" dirty="0" smtClean="0"/>
              <a:t> das gleiche nachbauen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Im Code die FXML laden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Controller generieren lassen [Rechtsklick in .</a:t>
            </a:r>
            <a:r>
              <a:rPr lang="de-DE" baseline="0" dirty="0" err="1" smtClean="0"/>
              <a:t>fxml</a:t>
            </a:r>
            <a:r>
              <a:rPr lang="de-DE" baseline="0" dirty="0" smtClean="0"/>
              <a:t> Datei und </a:t>
            </a:r>
            <a:r>
              <a:rPr lang="de-DE" baseline="0" dirty="0" err="1" smtClean="0"/>
              <a:t>generate</a:t>
            </a:r>
            <a:r>
              <a:rPr lang="de-DE" baseline="0" dirty="0" smtClean="0"/>
              <a:t> Controller]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Noch nichts im Controller zu sehen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="1" u="sng" baseline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ACHTUNG: Package muss in der Controllerangabe mit enthalten sein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4. </a:t>
            </a:r>
            <a:r>
              <a:rPr lang="de-DE" baseline="0" dirty="0" err="1" smtClean="0">
                <a:sym typeface="Wingdings" panose="05000000000000000000" pitchFamily="2" charset="2"/>
              </a:rPr>
              <a:t>Ids</a:t>
            </a:r>
            <a:r>
              <a:rPr lang="de-DE" baseline="0" dirty="0" smtClean="0">
                <a:sym typeface="Wingdings" panose="05000000000000000000" pitchFamily="2" charset="2"/>
              </a:rPr>
              <a:t> [Beachte ID unter Properties und </a:t>
            </a:r>
            <a:r>
              <a:rPr lang="de-DE" baseline="0" dirty="0" err="1" smtClean="0">
                <a:sym typeface="Wingdings" panose="05000000000000000000" pitchFamily="2" charset="2"/>
              </a:rPr>
              <a:t>fx:id</a:t>
            </a:r>
            <a:r>
              <a:rPr lang="de-DE" baseline="0" dirty="0" smtClean="0">
                <a:sym typeface="Wingdings" panose="05000000000000000000" pitchFamily="2" charset="2"/>
              </a:rPr>
              <a:t>] im </a:t>
            </a:r>
            <a:r>
              <a:rPr lang="de-DE" baseline="0" dirty="0" err="1" smtClean="0">
                <a:sym typeface="Wingdings" panose="05000000000000000000" pitchFamily="2" charset="2"/>
              </a:rPr>
              <a:t>Scenebuilder</a:t>
            </a:r>
            <a:r>
              <a:rPr lang="de-DE" baseline="0" dirty="0" smtClean="0">
                <a:sym typeface="Wingdings" panose="05000000000000000000" pitchFamily="2" charset="2"/>
              </a:rPr>
              <a:t> vergeben und Controller neu erzeugen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Methoden generieren lassen (Getter und Setter)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Fx:id</a:t>
            </a:r>
            <a:r>
              <a:rPr lang="de-DE" baseline="0" dirty="0" smtClean="0">
                <a:sym typeface="Wingdings" panose="05000000000000000000" pitchFamily="2" charset="2"/>
              </a:rPr>
              <a:t> = Ansprache innerhalb der </a:t>
            </a:r>
            <a:r>
              <a:rPr lang="de-DE" baseline="0" dirty="0" err="1" smtClean="0">
                <a:sym typeface="Wingdings" panose="05000000000000000000" pitchFamily="2" charset="2"/>
              </a:rPr>
              <a:t>fxml</a:t>
            </a:r>
            <a:r>
              <a:rPr lang="de-DE" baseline="0" dirty="0" smtClean="0">
                <a:sym typeface="Wingdings" panose="05000000000000000000" pitchFamily="2" charset="2"/>
              </a:rPr>
              <a:t> [wird benötigt um die Objekte im Controller erzeugen zu lassen]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err="1" smtClean="0">
                <a:sym typeface="Wingdings" panose="05000000000000000000" pitchFamily="2" charset="2"/>
              </a:rPr>
              <a:t>Id</a:t>
            </a:r>
            <a:r>
              <a:rPr lang="de-DE" baseline="0" dirty="0" smtClean="0">
                <a:sym typeface="Wingdings" panose="05000000000000000000" pitchFamily="2" charset="2"/>
              </a:rPr>
              <a:t> = die echte ID des Objects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5. Controller </a:t>
            </a:r>
            <a:r>
              <a:rPr lang="de-DE" baseline="0" dirty="0" err="1" smtClean="0">
                <a:sym typeface="Wingdings" panose="05000000000000000000" pitchFamily="2" charset="2"/>
              </a:rPr>
              <a:t>implements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Initializable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 Breakpoint setzen und zeigen wann es aufgerufen wird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72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Standard Path des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:</a:t>
            </a:r>
          </a:p>
          <a:p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Java-1.8.0-openjdk… [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C:\Program Files\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RedHat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\java-1.8.0-openjdk-1.8.0.265-3\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jre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\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lib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\ext\jfxrt.jar mit 7zip öffnen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modena</a:t>
            </a:r>
            <a:r>
              <a:rPr lang="de-DE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Schnellere Erreichbarkeit: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Weidig 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dateien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modena.css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Zeigen, dass man in der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modena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viel Nachlesen kann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Eigene .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css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erstellen die einfach nur plump die Hintergründe ändert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Varianten zeigen:</a:t>
            </a:r>
          </a:p>
          <a:p>
            <a:pPr marL="171450" indent="-171450">
              <a:buFontTx/>
              <a:buChar char="-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Einbindung via Scene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Builder</a:t>
            </a:r>
            <a:endParaRPr lang="de-DE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Einbindung via Code</a:t>
            </a:r>
          </a:p>
          <a:p>
            <a:pPr marL="171450" indent="-171450">
              <a:buFontTx/>
              <a:buChar char="-"/>
            </a:pPr>
            <a:endParaRPr lang="de-DE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249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Java-FX bietet zusätzliche</a:t>
            </a:r>
            <a:r>
              <a:rPr lang="de-DE" baseline="0" dirty="0" smtClean="0"/>
              <a:t> Möglichkeiten Werte / Objekte etc. </a:t>
            </a:r>
          </a:p>
          <a:p>
            <a:r>
              <a:rPr lang="de-DE" baseline="0" dirty="0" smtClean="0"/>
              <a:t>Zu synchronisieren bzw. in Abhängigkeit zueinander zu setzen.</a:t>
            </a:r>
          </a:p>
          <a:p>
            <a:endParaRPr lang="de-DE" baseline="0" dirty="0" smtClean="0"/>
          </a:p>
          <a:p>
            <a:r>
              <a:rPr lang="de-DE" baseline="0" dirty="0" smtClean="0"/>
              <a:t>Ebenfalls [wie man sich denken kann] bietet es eine Vielzahl</a:t>
            </a:r>
          </a:p>
          <a:p>
            <a:r>
              <a:rPr lang="de-DE" baseline="0" dirty="0" smtClean="0"/>
              <a:t>an Vorimplementierungen von </a:t>
            </a:r>
            <a:r>
              <a:rPr lang="de-DE" baseline="0" dirty="0" err="1" smtClean="0"/>
              <a:t>EventHandlern</a:t>
            </a:r>
            <a:r>
              <a:rPr lang="de-DE" baseline="0" dirty="0" smtClean="0"/>
              <a:t> für verschiedene</a:t>
            </a:r>
          </a:p>
          <a:p>
            <a:r>
              <a:rPr lang="de-DE" baseline="0" dirty="0" smtClean="0"/>
              <a:t>Events wie einen Mausklick, Tasteneingaben etc.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15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hlinkClick r:id="rId3"/>
              </a:rPr>
              <a:t>javafx.beans.property</a:t>
            </a:r>
            <a:r>
              <a:rPr lang="de-DE" dirty="0" smtClean="0">
                <a:hlinkClick r:id="rId3"/>
              </a:rPr>
              <a:t> (</a:t>
            </a:r>
            <a:r>
              <a:rPr lang="de-DE" dirty="0" err="1" smtClean="0">
                <a:hlinkClick r:id="rId3"/>
              </a:rPr>
              <a:t>JavaFX</a:t>
            </a:r>
            <a:r>
              <a:rPr lang="de-DE" dirty="0" smtClean="0">
                <a:hlinkClick r:id="rId3"/>
              </a:rPr>
              <a:t> 8) (oracle.com)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Webseite öffnen oder </a:t>
            </a:r>
            <a:r>
              <a:rPr lang="de-DE" dirty="0" err="1" smtClean="0"/>
              <a:t>ranzoomen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938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hlinkClick r:id="rId3"/>
              </a:rPr>
              <a:t>javafx.beans.binding</a:t>
            </a:r>
            <a:r>
              <a:rPr lang="de-DE" dirty="0" smtClean="0">
                <a:hlinkClick r:id="rId3"/>
              </a:rPr>
              <a:t> (</a:t>
            </a:r>
            <a:r>
              <a:rPr lang="de-DE" dirty="0" err="1" smtClean="0">
                <a:hlinkClick r:id="rId3"/>
              </a:rPr>
              <a:t>JavaFX</a:t>
            </a:r>
            <a:r>
              <a:rPr lang="de-DE" dirty="0" smtClean="0">
                <a:hlinkClick r:id="rId3"/>
              </a:rPr>
              <a:t> 8) (oracle.com)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Webseite öffnen oder </a:t>
            </a:r>
            <a:r>
              <a:rPr lang="de-DE" dirty="0" err="1" smtClean="0"/>
              <a:t>ranzoomen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r>
              <a:rPr lang="de-DE" baseline="0" dirty="0" smtClean="0"/>
              <a:t> die 4 wichtigsten der linken Seite.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WICHTIG VORAB: Das bei der einen Art etwas nicht aufgezählt wird, was bei einem anderen aufgezählt wird, bedeutet nicht, dass ein anderes Framework eine Funktionalität stattdessen NICHT bietet.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853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Man unterscheidet</a:t>
            </a:r>
            <a:r>
              <a:rPr lang="de-DE" baseline="0" dirty="0" smtClean="0"/>
              <a:t> in….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599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>
                <a:hlinkClick r:id="rId3"/>
              </a:rPr>
              <a:t>java - JavaFX: what is the difference between </a:t>
            </a:r>
            <a:r>
              <a:rPr lang="en-US" dirty="0" err="1" smtClean="0">
                <a:hlinkClick r:id="rId3"/>
              </a:rPr>
              <a:t>EventHandler</a:t>
            </a:r>
            <a:r>
              <a:rPr lang="en-US" dirty="0" smtClean="0">
                <a:hlinkClick r:id="rId3"/>
              </a:rPr>
              <a:t> and </a:t>
            </a:r>
            <a:r>
              <a:rPr lang="en-US" dirty="0" err="1" smtClean="0">
                <a:hlinkClick r:id="rId3"/>
              </a:rPr>
              <a:t>EventFilter</a:t>
            </a:r>
            <a:r>
              <a:rPr lang="en-US" dirty="0" smtClean="0">
                <a:hlinkClick r:id="rId3"/>
              </a:rPr>
              <a:t>? - Stack Overflow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WICHTIG: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werden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zuerst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EventFilter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abgefangen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ausgelöst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Handler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600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>
                <a:hlinkClick r:id="rId3"/>
              </a:rPr>
              <a:t>www.falkhausen.de</a:t>
            </a:r>
            <a:endParaRPr lang="de-DE" smtClean="0"/>
          </a:p>
          <a:p>
            <a:endParaRPr lang="de-DE" dirty="0" smtClean="0"/>
          </a:p>
          <a:p>
            <a:r>
              <a:rPr lang="de-DE" dirty="0" smtClean="0"/>
              <a:t>Aufgabe:</a:t>
            </a:r>
          </a:p>
          <a:p>
            <a:r>
              <a:rPr lang="de-DE" dirty="0" smtClean="0"/>
              <a:t>Verteilen der Controls auf die </a:t>
            </a:r>
            <a:r>
              <a:rPr lang="de-DE" dirty="0" err="1" smtClean="0"/>
              <a:t>LTn</a:t>
            </a:r>
            <a:r>
              <a:rPr lang="de-DE" dirty="0" smtClean="0"/>
              <a:t>.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Diese haben bis morgen Zeit diese vorzubereiten und dann kurz vorzustellen.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840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Controls verteilen [Ohne</a:t>
            </a:r>
            <a:r>
              <a:rPr lang="de-DE" baseline="0" dirty="0" smtClean="0"/>
              <a:t> Fortgeschritten = 28 (Auf 6 </a:t>
            </a:r>
            <a:r>
              <a:rPr lang="de-DE" baseline="0" dirty="0" err="1" smtClean="0"/>
              <a:t>LTn</a:t>
            </a:r>
            <a:r>
              <a:rPr lang="de-DE" baseline="0" dirty="0" smtClean="0"/>
              <a:t> ~4-5 pro)]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80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513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33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JFC = Java </a:t>
            </a:r>
            <a:r>
              <a:rPr lang="de-DE" dirty="0" err="1" smtClean="0"/>
              <a:t>Foundation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 Framework</a:t>
            </a:r>
            <a:r>
              <a:rPr lang="de-DE" baseline="0" dirty="0" smtClean="0">
                <a:sym typeface="Wingdings" panose="05000000000000000000" pitchFamily="2" charset="2"/>
              </a:rPr>
              <a:t> zur Erstellung grafischer Benutzeroberflächen in Java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544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189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Zeigt viele verschiedene,</a:t>
            </a:r>
            <a:r>
              <a:rPr lang="de-DE" baseline="0" dirty="0" smtClean="0"/>
              <a:t> einfach nutzbare, Möglichkeiten von </a:t>
            </a:r>
            <a:r>
              <a:rPr lang="de-DE" baseline="0" dirty="0" err="1" smtClean="0"/>
              <a:t>JavaFX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507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sieht man schön, dass die linke</a:t>
            </a:r>
            <a:r>
              <a:rPr lang="de-DE" baseline="0" dirty="0" smtClean="0"/>
              <a:t> Tabelle hinterlegte Möglichkeiten bietet. (Nicht sichtbar: Z.B. via Click auf die Spalte können natürliche Sortierungen vorgenommen werden)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12602-C064-4870-81FD-521F711DAA4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5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011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71CA84-2835-4FCD-A52F-DE0F1B98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2013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1" y="4137101"/>
            <a:ext cx="8640959" cy="1372953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1" y="2636912"/>
            <a:ext cx="8640959" cy="1512168"/>
          </a:xfrm>
        </p:spPr>
        <p:txBody>
          <a:bodyPr anchor="b">
            <a:noAutofit/>
          </a:bodyPr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0467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55367"/>
            <a:ext cx="4244280" cy="4525963"/>
          </a:xfrm>
          <a:effectLst/>
        </p:spPr>
        <p:txBody>
          <a:bodyPr>
            <a:noAutofit/>
          </a:bodyPr>
          <a:lstStyle>
            <a:lvl1pPr>
              <a:defRPr sz="2100">
                <a:effectLst/>
              </a:defRPr>
            </a:lvl1pPr>
            <a:lvl2pPr>
              <a:defRPr sz="1800">
                <a:effectLst/>
              </a:defRPr>
            </a:lvl2pPr>
            <a:lvl3pPr>
              <a:defRPr sz="1500">
                <a:effectLst/>
              </a:defRPr>
            </a:lvl3pPr>
            <a:lvl4pPr>
              <a:defRPr sz="1350">
                <a:effectLst/>
              </a:defRPr>
            </a:lvl4pPr>
            <a:lvl5pPr>
              <a:defRPr sz="1350">
                <a:effectLst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55367"/>
            <a:ext cx="4244280" cy="4525963"/>
          </a:xfrm>
          <a:effectLst/>
        </p:spPr>
        <p:txBody>
          <a:bodyPr>
            <a:no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9067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9458" y="548682"/>
            <a:ext cx="8617767" cy="11266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504" y="1790278"/>
            <a:ext cx="4246885" cy="63061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504" y="2430040"/>
            <a:ext cx="4246885" cy="3894764"/>
          </a:xfrm>
          <a:effectLst>
            <a:outerShdw blurRad="50800" dist="50800" dir="54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4009" y="1790278"/>
            <a:ext cx="4248472" cy="63061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4009" y="2430040"/>
            <a:ext cx="4248472" cy="3894764"/>
          </a:xfrm>
          <a:effectLst>
            <a:outerShdw blurRad="50800" dist="50800" dir="54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>
            <a:no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74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614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405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1" y="528215"/>
            <a:ext cx="3213993" cy="1162050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528216"/>
            <a:ext cx="5317430" cy="5853113"/>
          </a:xfrm>
          <a:effectLst>
            <a:outerShdw blurRad="50800" dist="50800" dir="54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>
            <a:no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1" y="1690267"/>
            <a:ext cx="3213993" cy="4691063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8181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736505"/>
            <a:ext cx="5486400" cy="566738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48680"/>
            <a:ext cx="5486400" cy="4114800"/>
          </a:xfrm>
          <a:effectLst>
            <a:outerShdw blurRad="50800" dist="50800" dir="5400000" algn="ctr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03243"/>
            <a:ext cx="5486400" cy="804862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3812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67937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SBw mit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11761" y="1412776"/>
            <a:ext cx="547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b="1" dirty="0">
                <a:solidFill>
                  <a:srgbClr val="CDCDCD"/>
                </a:solidFill>
              </a:rPr>
              <a:t>Schule Informationstechnik</a:t>
            </a:r>
            <a:r>
              <a:rPr lang="de-DE" sz="1800" b="1" baseline="0" dirty="0">
                <a:solidFill>
                  <a:srgbClr val="CDCDCD"/>
                </a:solidFill>
              </a:rPr>
              <a:t> </a:t>
            </a:r>
            <a:br>
              <a:rPr lang="de-DE" sz="1800" b="1" baseline="0" dirty="0">
                <a:solidFill>
                  <a:srgbClr val="CDCDCD"/>
                </a:solidFill>
              </a:rPr>
            </a:br>
            <a:r>
              <a:rPr lang="de-DE" sz="1800" b="1" baseline="0" dirty="0">
                <a:solidFill>
                  <a:srgbClr val="CDCDCD"/>
                </a:solidFill>
              </a:rPr>
              <a:t>der Bundeswehr</a:t>
            </a:r>
            <a:endParaRPr lang="de-DE" sz="1800" b="1" dirty="0">
              <a:solidFill>
                <a:srgbClr val="CDCDCD"/>
              </a:solidFill>
            </a:endParaRPr>
          </a:p>
        </p:txBody>
      </p:sp>
      <p:pic>
        <p:nvPicPr>
          <p:cNvPr id="5" name="Picture 343" descr="Wappen-FüUstgSBw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33" y="1393726"/>
            <a:ext cx="749523" cy="93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7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4067944" y="2564909"/>
            <a:ext cx="4680000" cy="36003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Dienstgrad Vorname Nachname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>
          <a:xfrm>
            <a:off x="4067944" y="2996954"/>
            <a:ext cx="4680000" cy="3600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Funktion / Fachbereich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4067944" y="3429000"/>
            <a:ext cx="46800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Tag. Monat Jahr</a:t>
            </a:r>
          </a:p>
        </p:txBody>
      </p:sp>
    </p:spTree>
    <p:extLst>
      <p:ext uri="{BB962C8B-B14F-4D97-AF65-F5344CB8AC3E}">
        <p14:creationId xmlns:p14="http://schemas.microsoft.com/office/powerpoint/2010/main" val="289796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SB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2411761" y="1412776"/>
            <a:ext cx="547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b="1" dirty="0">
                <a:solidFill>
                  <a:srgbClr val="CDCDCD"/>
                </a:solidFill>
              </a:rPr>
              <a:t>Schule Informationstechnik</a:t>
            </a:r>
            <a:r>
              <a:rPr lang="de-DE" sz="1800" b="1" baseline="0" dirty="0">
                <a:solidFill>
                  <a:srgbClr val="CDCDCD"/>
                </a:solidFill>
              </a:rPr>
              <a:t> </a:t>
            </a:r>
            <a:br>
              <a:rPr lang="de-DE" sz="1800" b="1" baseline="0" dirty="0">
                <a:solidFill>
                  <a:srgbClr val="CDCDCD"/>
                </a:solidFill>
              </a:rPr>
            </a:br>
            <a:r>
              <a:rPr lang="de-DE" sz="1800" b="1" baseline="0" dirty="0">
                <a:solidFill>
                  <a:srgbClr val="CDCDCD"/>
                </a:solidFill>
              </a:rPr>
              <a:t>der Bundeswehr</a:t>
            </a:r>
            <a:endParaRPr lang="de-DE" sz="1800" b="1" dirty="0">
              <a:solidFill>
                <a:srgbClr val="CDCDCD"/>
              </a:solidFill>
            </a:endParaRPr>
          </a:p>
        </p:txBody>
      </p:sp>
      <p:pic>
        <p:nvPicPr>
          <p:cNvPr id="6" name="Picture 343" descr="Wappen-FüUstgSBw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33" y="1393726"/>
            <a:ext cx="749523" cy="93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43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SBw mit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450912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327571"/>
            <a:ext cx="91440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11761" y="1412776"/>
            <a:ext cx="547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b="1" dirty="0">
                <a:solidFill>
                  <a:srgbClr val="CDCDCD"/>
                </a:solidFill>
              </a:rPr>
              <a:t>Schule Informationstechnik</a:t>
            </a:r>
            <a:r>
              <a:rPr lang="de-DE" sz="1800" b="1" baseline="0" dirty="0">
                <a:solidFill>
                  <a:srgbClr val="CDCDCD"/>
                </a:solidFill>
              </a:rPr>
              <a:t> </a:t>
            </a:r>
            <a:br>
              <a:rPr lang="de-DE" sz="1800" b="1" baseline="0" dirty="0">
                <a:solidFill>
                  <a:srgbClr val="CDCDCD"/>
                </a:solidFill>
              </a:rPr>
            </a:br>
            <a:r>
              <a:rPr lang="de-DE" sz="1800" b="1" baseline="0" dirty="0">
                <a:solidFill>
                  <a:srgbClr val="CDCDCD"/>
                </a:solidFill>
              </a:rPr>
              <a:t>der Bundeswehr</a:t>
            </a:r>
            <a:endParaRPr lang="de-DE" sz="1800" b="1" dirty="0">
              <a:solidFill>
                <a:srgbClr val="CDCDCD"/>
              </a:solidFill>
            </a:endParaRPr>
          </a:p>
        </p:txBody>
      </p:sp>
      <p:pic>
        <p:nvPicPr>
          <p:cNvPr id="5" name="Picture 343" descr="Wappen-FüUstgSBw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33" y="1393726"/>
            <a:ext cx="749523" cy="93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7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4067944" y="2564909"/>
            <a:ext cx="4680000" cy="36003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Dienstgrad Vorname Nachname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>
          <a:xfrm>
            <a:off x="4067944" y="2996954"/>
            <a:ext cx="4680000" cy="3600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Funktion / Fachbereich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4067944" y="3429000"/>
            <a:ext cx="46800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50" baseline="0">
                <a:solidFill>
                  <a:srgbClr val="CDCD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Tag. Monat Jahr</a:t>
            </a:r>
          </a:p>
        </p:txBody>
      </p:sp>
    </p:spTree>
    <p:extLst>
      <p:ext uri="{BB962C8B-B14F-4D97-AF65-F5344CB8AC3E}">
        <p14:creationId xmlns:p14="http://schemas.microsoft.com/office/powerpoint/2010/main" val="384193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532D9D1-B529-E343-BBE9-62E4D07F6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57" t="-1" r="2062" b="-1"/>
          <a:stretch/>
        </p:blipFill>
        <p:spPr>
          <a:xfrm>
            <a:off x="1" y="2257"/>
            <a:ext cx="9168003" cy="685574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7272280-9D3B-3C40-A63F-BD2C57CBC1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2000" y="5451295"/>
            <a:ext cx="1440000" cy="1057699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E55519-0BEB-8E47-9C6C-92064AE8F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000" y="2256"/>
            <a:ext cx="1440000" cy="324000"/>
          </a:xfr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Tx/>
              <a:buNone/>
              <a:defRPr sz="9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 smtClean="0"/>
              <a:t>Cyber- und</a:t>
            </a:r>
          </a:p>
          <a:p>
            <a:r>
              <a:rPr lang="de-DE" dirty="0" smtClean="0"/>
              <a:t>informationsraum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745700-1594-F24C-A986-31AAD1DB0C33}"/>
              </a:ext>
            </a:extLst>
          </p:cNvPr>
          <p:cNvSpPr/>
          <p:nvPr userDrawn="1"/>
        </p:nvSpPr>
        <p:spPr>
          <a:xfrm>
            <a:off x="287338" y="1431925"/>
            <a:ext cx="8569325" cy="2475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Arial Regular"/>
            </a:endParaRPr>
          </a:p>
        </p:txBody>
      </p:sp>
      <p:pic>
        <p:nvPicPr>
          <p:cNvPr id="8" name="Picture 343" descr="Wappen-FüUstgSBw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5" y="1681784"/>
            <a:ext cx="839157" cy="10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655763" y="1681164"/>
            <a:ext cx="6870700" cy="105145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de-DE" dirty="0" smtClean="0"/>
              <a:t>Titel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5996" y="2908300"/>
            <a:ext cx="8010468" cy="831850"/>
          </a:xfrm>
        </p:spPr>
        <p:txBody>
          <a:bodyPr/>
          <a:lstStyle>
            <a:lvl1pPr marL="0" indent="0">
              <a:buNone/>
              <a:defRPr i="1" baseline="0"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de-DE" dirty="0" smtClean="0"/>
              <a:t>Funktion</a:t>
            </a:r>
          </a:p>
          <a:p>
            <a:pPr lvl="0"/>
            <a:r>
              <a:rPr lang="de-DE" dirty="0" smtClean="0"/>
              <a:t>Inspektion, DG Vorname 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9607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532D9D1-B529-E343-BBE9-62E4D07F6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57" t="-1" r="2062" b="-1"/>
          <a:stretch/>
        </p:blipFill>
        <p:spPr>
          <a:xfrm>
            <a:off x="1" y="2257"/>
            <a:ext cx="9168003" cy="685574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7272280-9D3B-3C40-A63F-BD2C57CBC1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52000" y="5451295"/>
            <a:ext cx="1440000" cy="1057699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E55519-0BEB-8E47-9C6C-92064AE8F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000" y="2256"/>
            <a:ext cx="1440000" cy="324000"/>
          </a:xfr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Tx/>
              <a:buNone/>
              <a:defRPr sz="9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 smtClean="0"/>
              <a:t>Cyber- und Informationsraum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745700-1594-F24C-A986-31AAD1DB0C33}"/>
              </a:ext>
            </a:extLst>
          </p:cNvPr>
          <p:cNvSpPr/>
          <p:nvPr userDrawn="1"/>
        </p:nvSpPr>
        <p:spPr>
          <a:xfrm>
            <a:off x="287338" y="1431925"/>
            <a:ext cx="8569325" cy="2475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Arial Regular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0" y="1622425"/>
            <a:ext cx="8089900" cy="21256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de-DE" dirty="0" smtClean="0"/>
              <a:t>Titelfeld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21367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äulen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3344" y="2133600"/>
            <a:ext cx="3600000" cy="4248150"/>
          </a:xfrm>
        </p:spPr>
        <p:txBody>
          <a:bodyPr>
            <a:noAutofit/>
          </a:bodyPr>
          <a:lstStyle>
            <a:lvl1pPr marL="143996" indent="-143996">
              <a:lnSpc>
                <a:spcPct val="90000"/>
              </a:lnSpc>
              <a:buFont typeface="Wingdings" pitchFamily="2" charset="2"/>
              <a:buChar char="§"/>
              <a:defRPr lang="de-DE" smtClean="0">
                <a:effectLst/>
              </a:defRPr>
            </a:lvl1pPr>
          </a:lstStyle>
          <a:p>
            <a:r>
              <a:rPr lang="de-DE" dirty="0" err="1">
                <a:effectLst/>
                <a:latin typeface="Arial" panose="020B0604020202020204" pitchFamily="34" charset="0"/>
              </a:rPr>
              <a:t>Soloriosa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dolecto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blam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ut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estecea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ribus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quidia</a:t>
            </a:r>
            <a:r>
              <a:rPr lang="de-DE" dirty="0">
                <a:effectLst/>
                <a:latin typeface="Arial" panose="020B0604020202020204" pitchFamily="34" charset="0"/>
              </a:rPr>
              <a:t> quas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recturero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volorum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, cum si </a:t>
            </a:r>
            <a:r>
              <a:rPr lang="de-DE" dirty="0" err="1">
                <a:effectLst/>
                <a:latin typeface="Arial" panose="020B0604020202020204" pitchFamily="34" charset="0"/>
              </a:rPr>
              <a:t>cuptur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eum</a:t>
            </a:r>
            <a:r>
              <a:rPr lang="de-DE" dirty="0">
                <a:effectLst/>
                <a:latin typeface="Arial" panose="020B0604020202020204" pitchFamily="34" charset="0"/>
              </a:rPr>
              <a:t> et </a:t>
            </a:r>
            <a:r>
              <a:rPr lang="de-DE" dirty="0" err="1">
                <a:effectLst/>
                <a:latin typeface="Arial" panose="020B0604020202020204" pitchFamily="34" charset="0"/>
              </a:rPr>
              <a:t>qui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pa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verum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facculpariat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eosandentiis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asped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moditas</a:t>
            </a:r>
            <a:r>
              <a:rPr lang="de-DE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3D6320-5680-ED48-A7F7-59F42C345D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1431925"/>
            <a:ext cx="8546007" cy="7016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Untertitel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0" y="0"/>
            <a:ext cx="8569325" cy="8255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E500588F-41F5-FB4F-83EE-473FF8FEBC1E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287342" y="2133600"/>
            <a:ext cx="4500000" cy="42481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140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0" y="0"/>
            <a:ext cx="8569325" cy="8255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</p:spTree>
    <p:extLst>
      <p:ext uri="{BB962C8B-B14F-4D97-AF65-F5344CB8AC3E}">
        <p14:creationId xmlns:p14="http://schemas.microsoft.com/office/powerpoint/2010/main" val="522568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3344" y="2133600"/>
            <a:ext cx="3600000" cy="4248150"/>
          </a:xfrm>
        </p:spPr>
        <p:txBody>
          <a:bodyPr>
            <a:noAutofit/>
          </a:bodyPr>
          <a:lstStyle>
            <a:lvl1pPr marL="143996" indent="-143996">
              <a:lnSpc>
                <a:spcPct val="90000"/>
              </a:lnSpc>
              <a:buFont typeface="Wingdings" pitchFamily="2" charset="2"/>
              <a:buChar char="§"/>
              <a:defRPr lang="de-DE" smtClean="0">
                <a:effectLst/>
              </a:defRPr>
            </a:lvl1pPr>
          </a:lstStyle>
          <a:p>
            <a:r>
              <a:rPr lang="de-DE" dirty="0" err="1">
                <a:effectLst/>
                <a:latin typeface="Arial" panose="020B0604020202020204" pitchFamily="34" charset="0"/>
              </a:rPr>
              <a:t>Soloriosa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dolecto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blam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ut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estecea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ribus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quidia</a:t>
            </a:r>
            <a:r>
              <a:rPr lang="de-DE" dirty="0">
                <a:effectLst/>
                <a:latin typeface="Arial" panose="020B0604020202020204" pitchFamily="34" charset="0"/>
              </a:rPr>
              <a:t> quas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recturero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volorum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volum</a:t>
            </a:r>
            <a:r>
              <a:rPr lang="de-DE" dirty="0">
                <a:effectLst/>
                <a:latin typeface="Arial" panose="020B0604020202020204" pitchFamily="34" charset="0"/>
              </a:rPr>
              <a:t>, cum si </a:t>
            </a:r>
            <a:r>
              <a:rPr lang="de-DE" dirty="0" err="1">
                <a:effectLst/>
                <a:latin typeface="Arial" panose="020B0604020202020204" pitchFamily="34" charset="0"/>
              </a:rPr>
              <a:t>cuptur</a:t>
            </a:r>
            <a:r>
              <a:rPr lang="de-DE" dirty="0"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eum</a:t>
            </a:r>
            <a:r>
              <a:rPr lang="de-DE" dirty="0">
                <a:effectLst/>
                <a:latin typeface="Arial" panose="020B0604020202020204" pitchFamily="34" charset="0"/>
              </a:rPr>
              <a:t> et </a:t>
            </a:r>
            <a:r>
              <a:rPr lang="de-DE" dirty="0" err="1">
                <a:effectLst/>
                <a:latin typeface="Arial" panose="020B0604020202020204" pitchFamily="34" charset="0"/>
              </a:rPr>
              <a:t>qui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que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pa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verum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facculpariat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eosandentiis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asped</a:t>
            </a:r>
            <a:r>
              <a:rPr lang="de-DE" dirty="0"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effectLst/>
                <a:latin typeface="Arial" panose="020B0604020202020204" pitchFamily="34" charset="0"/>
              </a:rPr>
              <a:t>moditas</a:t>
            </a:r>
            <a:r>
              <a:rPr lang="de-DE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3D6320-5680-ED48-A7F7-59F42C345D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1431925"/>
            <a:ext cx="8546007" cy="70167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Untertitel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FFEAD8C-438F-2F42-A4FE-9072CD40D8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340" y="0"/>
            <a:ext cx="8569325" cy="8255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 cap="all" baseline="0">
                <a:solidFill>
                  <a:schemeClr val="bg1"/>
                </a:solidFill>
                <a:latin typeface="Arial Narrow Bold" panose="020B0606020202030204" pitchFamily="34" charset="0"/>
              </a:defRPr>
            </a:lvl1pPr>
          </a:lstStyle>
          <a:p>
            <a:r>
              <a:rPr lang="de-DE" dirty="0"/>
              <a:t>Überschrift – Platz für eine 2-zeilige </a:t>
            </a:r>
            <a:r>
              <a:rPr lang="de-DE" dirty="0" err="1"/>
              <a:t>überschrift</a:t>
            </a:r>
            <a:r>
              <a:rPr lang="de-DE" dirty="0"/>
              <a:t> in 18 Punkt </a:t>
            </a:r>
            <a:r>
              <a:rPr lang="de-DE" dirty="0" err="1"/>
              <a:t>Grösse</a:t>
            </a:r>
            <a:r>
              <a:rPr lang="de-DE" dirty="0"/>
              <a:t> oder eine 1-zeilge Überschrift in 28 Punkt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EE6E76FF-056A-C342-A8F3-1780088A2CFB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287338" y="2133600"/>
            <a:ext cx="4500000" cy="42481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307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1988842"/>
            <a:ext cx="8640960" cy="1470025"/>
          </a:xfrm>
        </p:spPr>
        <p:txBody>
          <a:bodyPr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744615"/>
            <a:ext cx="6400800" cy="1752600"/>
          </a:xfrm>
        </p:spPr>
        <p:txBody>
          <a:bodyPr>
            <a:no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051721" y="1"/>
            <a:ext cx="5040559" cy="33265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CDCDCD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>
          <a:xfrm>
            <a:off x="2411760" y="6597352"/>
            <a:ext cx="4320480" cy="2916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>
          <a:xfrm>
            <a:off x="7694984" y="6597354"/>
            <a:ext cx="1269504" cy="289159"/>
          </a:xfrm>
          <a:prstGeom prst="rect">
            <a:avLst/>
          </a:prstGeom>
        </p:spPr>
        <p:txBody>
          <a:bodyPr/>
          <a:lstStyle/>
          <a:p>
            <a:fld id="{100B42D5-F436-4CBB-ADE2-3BAD53BA9B5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67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7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9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ine Ecke des Rechtecks schneiden 6"/>
          <p:cNvSpPr/>
          <p:nvPr userDrawn="1">
            <p:custDataLst>
              <p:tags r:id="rId5"/>
            </p:custDataLst>
          </p:nvPr>
        </p:nvSpPr>
        <p:spPr>
          <a:xfrm>
            <a:off x="206245" y="293100"/>
            <a:ext cx="8716584" cy="6328792"/>
          </a:xfrm>
          <a:prstGeom prst="snip1Rect">
            <a:avLst/>
          </a:prstGeom>
          <a:solidFill>
            <a:srgbClr val="333F48"/>
          </a:solidFill>
          <a:ln>
            <a:solidFill>
              <a:srgbClr val="FFA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3000" dirty="0">
              <a:solidFill>
                <a:srgbClr val="FFA300"/>
              </a:solidFill>
              <a:latin typeface="+mj-lt"/>
              <a:cs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60" y="6208307"/>
            <a:ext cx="240976" cy="245315"/>
          </a:xfrm>
          <a:prstGeom prst="rect">
            <a:avLst/>
          </a:prstGeom>
        </p:spPr>
      </p:pic>
      <p:grpSp>
        <p:nvGrpSpPr>
          <p:cNvPr id="6" name="Gruppieren 5"/>
          <p:cNvGrpSpPr/>
          <p:nvPr userDrawn="1"/>
        </p:nvGrpSpPr>
        <p:grpSpPr>
          <a:xfrm>
            <a:off x="6876257" y="6165306"/>
            <a:ext cx="1872208" cy="293201"/>
            <a:chOff x="107504" y="-5898"/>
            <a:chExt cx="1872208" cy="266546"/>
          </a:xfrm>
        </p:grpSpPr>
        <p:sp>
          <p:nvSpPr>
            <p:cNvPr id="8" name="Textfeld 7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672944" y="-5898"/>
              <a:ext cx="1306768" cy="251817"/>
            </a:xfrm>
            <a:prstGeom prst="rect">
              <a:avLst/>
            </a:prstGeom>
            <a:noFill/>
          </p:spPr>
          <p:txBody>
            <a:bodyPr wrap="square" lIns="72000" rtlCol="0">
              <a:spAutoFit/>
            </a:bodyPr>
            <a:lstStyle/>
            <a:p>
              <a:pPr algn="l"/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CYBER</a:t>
              </a:r>
              <a:r>
                <a:rPr lang="de-DE" sz="600" b="0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-</a:t>
              </a:r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UND</a:t>
              </a:r>
            </a:p>
            <a:p>
              <a:pPr algn="l"/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INFORMATIONSRAUM</a:t>
              </a:r>
            </a:p>
          </p:txBody>
        </p:sp>
        <p:sp>
          <p:nvSpPr>
            <p:cNvPr id="10" name="Textfeld 9"/>
            <p:cNvSpPr txBox="1"/>
            <p:nvPr userDrawn="1">
              <p:custDataLst>
                <p:tags r:id="rId7"/>
              </p:custDataLst>
            </p:nvPr>
          </p:nvSpPr>
          <p:spPr>
            <a:xfrm>
              <a:off x="107504" y="4554"/>
              <a:ext cx="648072" cy="20984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l"/>
              <a:r>
                <a:rPr lang="de-DE" sz="15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CIR</a:t>
              </a:r>
            </a:p>
          </p:txBody>
        </p:sp>
        <p:cxnSp>
          <p:nvCxnSpPr>
            <p:cNvPr id="11" name="Gerade Verbindung 10"/>
            <p:cNvCxnSpPr/>
            <p:nvPr userDrawn="1"/>
          </p:nvCxnSpPr>
          <p:spPr>
            <a:xfrm>
              <a:off x="683568" y="52546"/>
              <a:ext cx="0" cy="208102"/>
            </a:xfrm>
            <a:prstGeom prst="line">
              <a:avLst/>
            </a:prstGeom>
            <a:ln w="15875">
              <a:solidFill>
                <a:srgbClr val="FFA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007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10233D7-93F2-244F-AE56-E57CD6D926FD}"/>
              </a:ext>
            </a:extLst>
          </p:cNvPr>
          <p:cNvSpPr/>
          <p:nvPr userDrawn="1"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b="0" i="0" dirty="0">
              <a:latin typeface="Arial Regular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74298"/>
            <a:ext cx="78867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199861"/>
            <a:ext cx="78867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663" y="6642000"/>
            <a:ext cx="162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Arial Regular"/>
              </a:defRPr>
            </a:lvl1pPr>
          </a:lstStyle>
          <a:p>
            <a:fld id="{2C03746F-B42A-474D-94FA-02D6826DE61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9E2F0F-18F5-004A-8931-56CE45757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18163" b="72335"/>
          <a:stretch/>
        </p:blipFill>
        <p:spPr>
          <a:xfrm>
            <a:off x="4" y="1"/>
            <a:ext cx="9143996" cy="827999"/>
          </a:xfrm>
          <a:prstGeom prst="rect">
            <a:avLst/>
          </a:prstGeom>
        </p:spPr>
      </p:pic>
      <p:sp>
        <p:nvSpPr>
          <p:cNvPr id="11" name="Textplatzhalter 4"/>
          <p:cNvSpPr txBox="1">
            <a:spLocks/>
          </p:cNvSpPr>
          <p:nvPr userDrawn="1"/>
        </p:nvSpPr>
        <p:spPr>
          <a:xfrm>
            <a:off x="115332" y="6666714"/>
            <a:ext cx="4068763" cy="1500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1350"/>
              </a:spcAft>
              <a:buClr>
                <a:schemeClr val="tx2"/>
              </a:buClr>
              <a:buFont typeface="Wingdings" pitchFamily="2" charset="2"/>
              <a:buNone/>
              <a:defRPr sz="800" b="0" i="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Cyber- und Informationsraum / Schule Informationstechnik der Bundeswehr</a:t>
            </a:r>
            <a:endParaRPr lang="de-DE" dirty="0"/>
          </a:p>
        </p:txBody>
      </p:sp>
      <p:sp>
        <p:nvSpPr>
          <p:cNvPr id="9" name="Fußzeilenplatzhalter 13"/>
          <p:cNvSpPr txBox="1">
            <a:spLocks/>
          </p:cNvSpPr>
          <p:nvPr userDrawn="1"/>
        </p:nvSpPr>
        <p:spPr>
          <a:xfrm>
            <a:off x="4312545" y="6642000"/>
            <a:ext cx="605449" cy="216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 smtClean="0">
                <a:solidFill>
                  <a:schemeClr val="bg1"/>
                </a:solidFill>
                <a:latin typeface="Arial Regular"/>
              </a:rPr>
              <a:t>- Offen - </a:t>
            </a:r>
            <a:endParaRPr lang="de-DE" sz="800" dirty="0">
              <a:solidFill>
                <a:schemeClr val="bg1"/>
              </a:solidFill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0745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7" r:id="rId2"/>
    <p:sldLayoutId id="2147483678" r:id="rId3"/>
    <p:sldLayoutId id="2147483680" r:id="rId4"/>
    <p:sldLayoutId id="214748367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 Narrow Bold" panose="020B0606020202030204" pitchFamily="34" charset="0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40000"/>
        </a:lnSpc>
        <a:spcBef>
          <a:spcPts val="0"/>
        </a:spcBef>
        <a:spcAft>
          <a:spcPts val="1350"/>
        </a:spcAft>
        <a:buClr>
          <a:schemeClr val="tx2"/>
        </a:buClr>
        <a:buFont typeface="Wingdings" pitchFamily="2" charset="2"/>
        <a:buChar char="§"/>
        <a:defRPr sz="1350" b="0" i="0" kern="1200">
          <a:solidFill>
            <a:schemeClr val="tx1"/>
          </a:solidFill>
          <a:latin typeface="Arial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orient="horz" pos="4182">
          <p15:clr>
            <a:srgbClr val="F26B43"/>
          </p15:clr>
        </p15:guide>
        <p15:guide id="6" orient="horz" pos="902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pos="4263">
          <p15:clr>
            <a:srgbClr val="F26B43"/>
          </p15:clr>
        </p15:guide>
        <p15:guide id="9" orient="horz" pos="520">
          <p15:clr>
            <a:srgbClr val="F26B43"/>
          </p15:clr>
        </p15:guide>
        <p15:guide id="10" orient="horz" pos="13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6"/>
            <a:ext cx="9180000" cy="6901545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>
            <p:custDataLst>
              <p:tags r:id="rId13"/>
            </p:custDataLst>
          </p:nvPr>
        </p:nvSpPr>
        <p:spPr>
          <a:xfrm>
            <a:off x="7092281" y="-5898"/>
            <a:ext cx="1738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b="1" dirty="0">
                <a:solidFill>
                  <a:srgbClr val="B2B2B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Schule Informationstechnik</a:t>
            </a:r>
          </a:p>
          <a:p>
            <a:pPr algn="r"/>
            <a:r>
              <a:rPr lang="de-DE" sz="600" b="0" dirty="0">
                <a:solidFill>
                  <a:srgbClr val="B2B2B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der</a:t>
            </a:r>
            <a:r>
              <a:rPr lang="de-DE" sz="600" b="0" baseline="0" dirty="0">
                <a:solidFill>
                  <a:srgbClr val="B2B2B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Bundeswehr</a:t>
            </a:r>
            <a:endParaRPr lang="de-DE" sz="600" b="0" dirty="0">
              <a:solidFill>
                <a:srgbClr val="B2B2B2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43" descr="Wappen-FüUstgSBw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962" y="44624"/>
            <a:ext cx="194527" cy="24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157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874244"/>
            <a:ext cx="861570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411760" y="6597354"/>
            <a:ext cx="4320480" cy="293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359822" y="-5898"/>
            <a:ext cx="1872208" cy="276999"/>
            <a:chOff x="107504" y="-5898"/>
            <a:chExt cx="1872208" cy="276999"/>
          </a:xfrm>
        </p:grpSpPr>
        <p:sp>
          <p:nvSpPr>
            <p:cNvPr id="10" name="Textfeld 9"/>
            <p:cNvSpPr txBox="1"/>
            <p:nvPr userDrawn="1">
              <p:custDataLst>
                <p:tags r:id="rId14"/>
              </p:custDataLst>
            </p:nvPr>
          </p:nvSpPr>
          <p:spPr>
            <a:xfrm>
              <a:off x="672944" y="-5898"/>
              <a:ext cx="1306768" cy="276999"/>
            </a:xfrm>
            <a:prstGeom prst="rect">
              <a:avLst/>
            </a:prstGeom>
            <a:noFill/>
          </p:spPr>
          <p:txBody>
            <a:bodyPr wrap="square" lIns="72000" rtlCol="0">
              <a:spAutoFit/>
            </a:bodyPr>
            <a:lstStyle/>
            <a:p>
              <a:pPr algn="l"/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CYBER</a:t>
              </a:r>
              <a:r>
                <a:rPr lang="de-DE" sz="600" b="0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-</a:t>
              </a:r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UND</a:t>
              </a:r>
            </a:p>
            <a:p>
              <a:pPr algn="l"/>
              <a:r>
                <a:rPr lang="de-DE" sz="6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INFORMATIONSRAUM</a:t>
              </a:r>
            </a:p>
          </p:txBody>
        </p:sp>
        <p:sp>
          <p:nvSpPr>
            <p:cNvPr id="13" name="Textfeld 12"/>
            <p:cNvSpPr txBox="1"/>
            <p:nvPr userDrawn="1">
              <p:custDataLst>
                <p:tags r:id="rId15"/>
              </p:custDataLst>
            </p:nvPr>
          </p:nvSpPr>
          <p:spPr>
            <a:xfrm>
              <a:off x="107504" y="4554"/>
              <a:ext cx="648072" cy="230832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l"/>
              <a:r>
                <a:rPr lang="de-DE" sz="1500" b="1" dirty="0">
                  <a:solidFill>
                    <a:srgbClr val="FFA300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CIR</a:t>
              </a:r>
            </a:p>
          </p:txBody>
        </p:sp>
        <p:cxnSp>
          <p:nvCxnSpPr>
            <p:cNvPr id="14" name="Gerade Verbindung 13"/>
            <p:cNvCxnSpPr/>
            <p:nvPr userDrawn="1"/>
          </p:nvCxnSpPr>
          <p:spPr>
            <a:xfrm>
              <a:off x="683568" y="52546"/>
              <a:ext cx="0" cy="208102"/>
            </a:xfrm>
            <a:prstGeom prst="line">
              <a:avLst/>
            </a:prstGeom>
            <a:ln w="15875">
              <a:solidFill>
                <a:srgbClr val="FFA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8" y="37004"/>
            <a:ext cx="251687" cy="254614"/>
          </a:xfrm>
          <a:prstGeom prst="rect">
            <a:avLst/>
          </a:prstGeom>
          <a:effectLst>
            <a:outerShdw blurRad="50800" dir="2700000" algn="tl" rotWithShape="0">
              <a:schemeClr val="tx1">
                <a:alpha val="61000"/>
              </a:schemeClr>
            </a:outerShdw>
          </a:effec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333F6C-E6E8-47D1-9EE7-2927353B3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9824" y="6595291"/>
            <a:ext cx="2057400" cy="2931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41B37-DF9C-4D6D-8088-88E6C310ED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67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2100" b="1" kern="1200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oracle.com/javase/8/javafx/api/javafx/collections/ObservableList.html" TargetMode="External"/><Relationship Id="rId18" Type="http://schemas.openxmlformats.org/officeDocument/2006/relationships/hyperlink" Target="https://docs.oracle.com/javase/8/javafx/api/javafx/collections/ObservableMap.html" TargetMode="External"/><Relationship Id="rId26" Type="http://schemas.openxmlformats.org/officeDocument/2006/relationships/hyperlink" Target="https://docs.oracle.com/javase/8/javafx/api/javafx/beans/property/ReadOnlyDoublePropertyBase.html" TargetMode="External"/><Relationship Id="rId39" Type="http://schemas.openxmlformats.org/officeDocument/2006/relationships/hyperlink" Target="https://docs.oracle.com/javase/8/javafx/api/javafx/beans/property/ReadOnlyLongWrapper.html" TargetMode="External"/><Relationship Id="rId21" Type="http://schemas.openxmlformats.org/officeDocument/2006/relationships/hyperlink" Target="https://docs.oracle.com/javase/8/javafx/api/javafx/beans/property/ObjectPropertyBase.html" TargetMode="External"/><Relationship Id="rId34" Type="http://schemas.openxmlformats.org/officeDocument/2006/relationships/hyperlink" Target="https://docs.oracle.com/javase/8/javafx/api/javafx/beans/property/ReadOnlyListProperty.html" TargetMode="External"/><Relationship Id="rId42" Type="http://schemas.openxmlformats.org/officeDocument/2006/relationships/hyperlink" Target="https://docs.oracle.com/javase/8/javafx/api/javafx/beans/property/ReadOnlyMapWrapper.html" TargetMode="External"/><Relationship Id="rId47" Type="http://schemas.openxmlformats.org/officeDocument/2006/relationships/hyperlink" Target="https://docs.oracle.com/javase/8/javafx/api/javafx/collections/ObservableSet.html" TargetMode="External"/><Relationship Id="rId50" Type="http://schemas.openxmlformats.org/officeDocument/2006/relationships/hyperlink" Target="https://docs.oracle.com/javase/8/javafx/api/javafx/beans/property/ReadOnlyStringProperty.html" TargetMode="External"/><Relationship Id="rId55" Type="http://schemas.openxmlformats.org/officeDocument/2006/relationships/hyperlink" Target="https://docs.oracle.com/javase/8/javafx/api/javafx/beans/property/SimpleBooleanProperty.html" TargetMode="External"/><Relationship Id="rId63" Type="http://schemas.openxmlformats.org/officeDocument/2006/relationships/hyperlink" Target="https://docs.oracle.com/javase/8/javafx/api/javafx/beans/property/SimpleSetProperty.html" TargetMode="External"/><Relationship Id="rId7" Type="http://schemas.openxmlformats.org/officeDocument/2006/relationships/hyperlink" Target="https://docs.oracle.com/javase/8/javafx/api/javafx/beans/property/DoublePropertyBase.html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docs.oracle.com/javase/8/javafx/api/javafx/beans/property/LongPropertyBase.html" TargetMode="External"/><Relationship Id="rId20" Type="http://schemas.openxmlformats.org/officeDocument/2006/relationships/hyperlink" Target="https://docs.oracle.com/javase/8/javafx/api/javafx/beans/property/ObjectProperty.html" TargetMode="External"/><Relationship Id="rId29" Type="http://schemas.openxmlformats.org/officeDocument/2006/relationships/hyperlink" Target="https://docs.oracle.com/javase/8/javafx/api/javafx/beans/property/ReadOnlyFloatPropertyBase.html" TargetMode="External"/><Relationship Id="rId41" Type="http://schemas.openxmlformats.org/officeDocument/2006/relationships/hyperlink" Target="https://docs.oracle.com/javase/8/javafx/api/javafx/beans/property/ReadOnlyMapPropertyBase.html" TargetMode="External"/><Relationship Id="rId54" Type="http://schemas.openxmlformats.org/officeDocument/2006/relationships/hyperlink" Target="https://docs.oracle.com/javase/8/javafx/api/javafx/beans/property/SetPropertyBase.html" TargetMode="External"/><Relationship Id="rId62" Type="http://schemas.openxmlformats.org/officeDocument/2006/relationships/hyperlink" Target="https://docs.oracle.com/javase/8/javafx/api/javafx/beans/property/SimpleObjectProperty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oracle.com/javase/8/javafx/api/javafx/beans/property/DoubleProperty.html" TargetMode="External"/><Relationship Id="rId11" Type="http://schemas.openxmlformats.org/officeDocument/2006/relationships/hyperlink" Target="https://docs.oracle.com/javase/8/javafx/api/javafx/beans/property/IntegerPropertyBase.html" TargetMode="External"/><Relationship Id="rId24" Type="http://schemas.openxmlformats.org/officeDocument/2006/relationships/hyperlink" Target="https://docs.oracle.com/javase/8/javafx/api/javafx/beans/property/ReadOnlyBooleanWrapper.html" TargetMode="External"/><Relationship Id="rId32" Type="http://schemas.openxmlformats.org/officeDocument/2006/relationships/hyperlink" Target="https://docs.oracle.com/javase/8/javafx/api/javafx/beans/property/ReadOnlyIntegerPropertyBase.html" TargetMode="External"/><Relationship Id="rId37" Type="http://schemas.openxmlformats.org/officeDocument/2006/relationships/hyperlink" Target="https://docs.oracle.com/javase/8/javafx/api/javafx/beans/property/ReadOnlyLongProperty.html" TargetMode="External"/><Relationship Id="rId40" Type="http://schemas.openxmlformats.org/officeDocument/2006/relationships/hyperlink" Target="https://docs.oracle.com/javase/8/javafx/api/javafx/beans/property/ReadOnlyMapProperty.html" TargetMode="External"/><Relationship Id="rId45" Type="http://schemas.openxmlformats.org/officeDocument/2006/relationships/hyperlink" Target="https://docs.oracle.com/javase/8/javafx/api/javafx/beans/property/ReadOnlyObjectWrapper.html" TargetMode="External"/><Relationship Id="rId53" Type="http://schemas.openxmlformats.org/officeDocument/2006/relationships/hyperlink" Target="https://docs.oracle.com/javase/8/javafx/api/javafx/beans/property/SetProperty.html" TargetMode="External"/><Relationship Id="rId58" Type="http://schemas.openxmlformats.org/officeDocument/2006/relationships/hyperlink" Target="https://docs.oracle.com/javase/8/javafx/api/javafx/beans/property/SimpleIntegerProperty.html" TargetMode="External"/><Relationship Id="rId66" Type="http://schemas.openxmlformats.org/officeDocument/2006/relationships/hyperlink" Target="https://docs.oracle.com/javase/8/javafx/api/javafx/beans/property/StringPropertyBase.html" TargetMode="External"/><Relationship Id="rId5" Type="http://schemas.openxmlformats.org/officeDocument/2006/relationships/hyperlink" Target="https://docs.oracle.com/javase/8/javafx/api/javafx/beans/property/BooleanPropertyBase.html" TargetMode="External"/><Relationship Id="rId15" Type="http://schemas.openxmlformats.org/officeDocument/2006/relationships/hyperlink" Target="https://docs.oracle.com/javase/8/javafx/api/javafx/beans/property/LongProperty.html" TargetMode="External"/><Relationship Id="rId23" Type="http://schemas.openxmlformats.org/officeDocument/2006/relationships/hyperlink" Target="https://docs.oracle.com/javase/8/javafx/api/javafx/beans/property/ReadOnlyBooleanPropertyBase.html" TargetMode="External"/><Relationship Id="rId28" Type="http://schemas.openxmlformats.org/officeDocument/2006/relationships/hyperlink" Target="https://docs.oracle.com/javase/8/javafx/api/javafx/beans/property/ReadOnlyFloatProperty.html" TargetMode="External"/><Relationship Id="rId36" Type="http://schemas.openxmlformats.org/officeDocument/2006/relationships/hyperlink" Target="https://docs.oracle.com/javase/8/javafx/api/javafx/beans/property/ReadOnlyListWrapper.html" TargetMode="External"/><Relationship Id="rId49" Type="http://schemas.openxmlformats.org/officeDocument/2006/relationships/hyperlink" Target="https://docs.oracle.com/javase/8/javafx/api/javafx/beans/property/ReadOnlySetWrapper.html" TargetMode="External"/><Relationship Id="rId57" Type="http://schemas.openxmlformats.org/officeDocument/2006/relationships/hyperlink" Target="https://docs.oracle.com/javase/8/javafx/api/javafx/beans/property/SimpleFloatProperty.html" TargetMode="External"/><Relationship Id="rId61" Type="http://schemas.openxmlformats.org/officeDocument/2006/relationships/hyperlink" Target="https://docs.oracle.com/javase/8/javafx/api/javafx/beans/property/SimpleMapProperty.html" TargetMode="External"/><Relationship Id="rId10" Type="http://schemas.openxmlformats.org/officeDocument/2006/relationships/hyperlink" Target="https://docs.oracle.com/javase/8/javafx/api/javafx/beans/property/IntegerProperty.html" TargetMode="External"/><Relationship Id="rId19" Type="http://schemas.openxmlformats.org/officeDocument/2006/relationships/hyperlink" Target="https://docs.oracle.com/javase/8/javafx/api/javafx/beans/property/MapPropertyBase.html" TargetMode="External"/><Relationship Id="rId31" Type="http://schemas.openxmlformats.org/officeDocument/2006/relationships/hyperlink" Target="https://docs.oracle.com/javase/8/javafx/api/javafx/beans/property/ReadOnlyIntegerProperty.html" TargetMode="External"/><Relationship Id="rId44" Type="http://schemas.openxmlformats.org/officeDocument/2006/relationships/hyperlink" Target="https://docs.oracle.com/javase/8/javafx/api/javafx/beans/property/ReadOnlyObjectPropertyBase.html" TargetMode="External"/><Relationship Id="rId52" Type="http://schemas.openxmlformats.org/officeDocument/2006/relationships/hyperlink" Target="https://docs.oracle.com/javase/8/javafx/api/javafx/beans/property/ReadOnlyStringWrapper.html" TargetMode="External"/><Relationship Id="rId60" Type="http://schemas.openxmlformats.org/officeDocument/2006/relationships/hyperlink" Target="https://docs.oracle.com/javase/8/javafx/api/javafx/beans/property/SimpleLongProperty.html" TargetMode="External"/><Relationship Id="rId65" Type="http://schemas.openxmlformats.org/officeDocument/2006/relationships/hyperlink" Target="https://docs.oracle.com/javase/8/javafx/api/javafx/beans/property/StringProperty.html" TargetMode="External"/><Relationship Id="rId4" Type="http://schemas.openxmlformats.org/officeDocument/2006/relationships/hyperlink" Target="https://docs.oracle.com/javase/8/javafx/api/javafx/beans/property/Property.html" TargetMode="External"/><Relationship Id="rId9" Type="http://schemas.openxmlformats.org/officeDocument/2006/relationships/hyperlink" Target="https://docs.oracle.com/javase/8/javafx/api/javafx/beans/property/FloatPropertyBase.html" TargetMode="External"/><Relationship Id="rId14" Type="http://schemas.openxmlformats.org/officeDocument/2006/relationships/hyperlink" Target="https://docs.oracle.com/javase/8/javafx/api/javafx/beans/property/ListPropertyBase.html" TargetMode="External"/><Relationship Id="rId22" Type="http://schemas.openxmlformats.org/officeDocument/2006/relationships/hyperlink" Target="https://docs.oracle.com/javase/8/javafx/api/javafx/beans/property/ReadOnlyBooleanProperty.html" TargetMode="External"/><Relationship Id="rId27" Type="http://schemas.openxmlformats.org/officeDocument/2006/relationships/hyperlink" Target="https://docs.oracle.com/javase/8/javafx/api/javafx/beans/property/ReadOnlyDoubleWrapper.html" TargetMode="External"/><Relationship Id="rId30" Type="http://schemas.openxmlformats.org/officeDocument/2006/relationships/hyperlink" Target="https://docs.oracle.com/javase/8/javafx/api/javafx/beans/property/ReadOnlyFloatWrapper.html" TargetMode="External"/><Relationship Id="rId35" Type="http://schemas.openxmlformats.org/officeDocument/2006/relationships/hyperlink" Target="https://docs.oracle.com/javase/8/javafx/api/javafx/beans/property/ReadOnlyListPropertyBase.html" TargetMode="External"/><Relationship Id="rId43" Type="http://schemas.openxmlformats.org/officeDocument/2006/relationships/hyperlink" Target="https://docs.oracle.com/javase/8/javafx/api/javafx/beans/property/ReadOnlyObjectProperty.html" TargetMode="External"/><Relationship Id="rId48" Type="http://schemas.openxmlformats.org/officeDocument/2006/relationships/hyperlink" Target="https://docs.oracle.com/javase/8/javafx/api/javafx/beans/property/ReadOnlySetPropertyBase.html" TargetMode="External"/><Relationship Id="rId56" Type="http://schemas.openxmlformats.org/officeDocument/2006/relationships/hyperlink" Target="https://docs.oracle.com/javase/8/javafx/api/javafx/beans/property/SimpleDoubleProperty.html" TargetMode="External"/><Relationship Id="rId64" Type="http://schemas.openxmlformats.org/officeDocument/2006/relationships/hyperlink" Target="https://docs.oracle.com/javase/8/javafx/api/javafx/beans/property/SimpleStringProperty.html" TargetMode="External"/><Relationship Id="rId8" Type="http://schemas.openxmlformats.org/officeDocument/2006/relationships/hyperlink" Target="https://docs.oracle.com/javase/8/javafx/api/javafx/beans/property/FloatProperty.html" TargetMode="External"/><Relationship Id="rId51" Type="http://schemas.openxmlformats.org/officeDocument/2006/relationships/hyperlink" Target="https://docs.oracle.com/javase/8/javafx/api/javafx/beans/property/ReadOnlyStringPropertyBase.html" TargetMode="External"/><Relationship Id="rId3" Type="http://schemas.openxmlformats.org/officeDocument/2006/relationships/hyperlink" Target="https://docs.oracle.com/javase/8/javafx/api/javafx/beans/property/BooleanProperty.html" TargetMode="External"/><Relationship Id="rId12" Type="http://schemas.openxmlformats.org/officeDocument/2006/relationships/hyperlink" Target="https://docs.oracle.com/javase/8/javafx/api/javafx/beans/property/ListProperty.html" TargetMode="External"/><Relationship Id="rId17" Type="http://schemas.openxmlformats.org/officeDocument/2006/relationships/hyperlink" Target="https://docs.oracle.com/javase/8/javafx/api/javafx/beans/property/MapProperty.html" TargetMode="External"/><Relationship Id="rId25" Type="http://schemas.openxmlformats.org/officeDocument/2006/relationships/hyperlink" Target="https://docs.oracle.com/javase/8/javafx/api/javafx/beans/property/ReadOnlyDoubleProperty.html" TargetMode="External"/><Relationship Id="rId33" Type="http://schemas.openxmlformats.org/officeDocument/2006/relationships/hyperlink" Target="https://docs.oracle.com/javase/8/javafx/api/javafx/beans/property/ReadOnlyIntegerWrapper.html" TargetMode="External"/><Relationship Id="rId38" Type="http://schemas.openxmlformats.org/officeDocument/2006/relationships/hyperlink" Target="https://docs.oracle.com/javase/8/javafx/api/javafx/beans/property/ReadOnlyLongPropertyBase.html" TargetMode="External"/><Relationship Id="rId46" Type="http://schemas.openxmlformats.org/officeDocument/2006/relationships/hyperlink" Target="https://docs.oracle.com/javase/8/javafx/api/javafx/beans/property/ReadOnlySetProperty.html" TargetMode="External"/><Relationship Id="rId59" Type="http://schemas.openxmlformats.org/officeDocument/2006/relationships/hyperlink" Target="https://docs.oracle.com/javase/8/javafx/api/javafx/beans/property/SimpleListProperty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javafx/api/javafx/beans/binding/DoubleBinding.html" TargetMode="External"/><Relationship Id="rId13" Type="http://schemas.openxmlformats.org/officeDocument/2006/relationships/hyperlink" Target="https://docs.oracle.com/javase/8/javafx/api/javafx/beans/value/ObservableFloatValue.html" TargetMode="External"/><Relationship Id="rId18" Type="http://schemas.openxmlformats.org/officeDocument/2006/relationships/hyperlink" Target="https://docs.oracle.com/javase/8/javafx/api/javafx/collections/ObservableList.html" TargetMode="External"/><Relationship Id="rId26" Type="http://schemas.openxmlformats.org/officeDocument/2006/relationships/hyperlink" Target="https://docs.oracle.com/javase/8/javafx/api/javafx/beans/binding/MapExpression.html" TargetMode="External"/><Relationship Id="rId39" Type="http://schemas.openxmlformats.org/officeDocument/2006/relationships/hyperlink" Target="https://docs.oracle.com/javase/8/javafx/api/javafx/beans/binding/When.html" TargetMode="External"/><Relationship Id="rId3" Type="http://schemas.openxmlformats.org/officeDocument/2006/relationships/hyperlink" Target="https://docs.oracle.com/javase/8/javafx/api/javafx/beans/binding/Bindings.html" TargetMode="External"/><Relationship Id="rId21" Type="http://schemas.openxmlformats.org/officeDocument/2006/relationships/hyperlink" Target="https://docs.oracle.com/javase/8/javafx/api/javafx/beans/binding/LongBinding.html" TargetMode="External"/><Relationship Id="rId34" Type="http://schemas.openxmlformats.org/officeDocument/2006/relationships/hyperlink" Target="https://docs.oracle.com/javase/8/javafx/api/javafx/beans/binding/SetExpression.html" TargetMode="External"/><Relationship Id="rId7" Type="http://schemas.openxmlformats.org/officeDocument/2006/relationships/hyperlink" Target="https://docs.oracle.com/javase/8/javafx/api/javafx/beans/value/ObservableBooleanValue.html" TargetMode="External"/><Relationship Id="rId12" Type="http://schemas.openxmlformats.org/officeDocument/2006/relationships/hyperlink" Target="https://docs.oracle.com/javase/8/javafx/api/javafx/beans/binding/FloatExpression.html" TargetMode="External"/><Relationship Id="rId17" Type="http://schemas.openxmlformats.org/officeDocument/2006/relationships/hyperlink" Target="https://docs.oracle.com/javase/8/javafx/api/javafx/beans/binding/ListBinding.html" TargetMode="External"/><Relationship Id="rId25" Type="http://schemas.openxmlformats.org/officeDocument/2006/relationships/hyperlink" Target="https://docs.oracle.com/javase/8/javafx/api/javafx/collections/ObservableMap.html" TargetMode="External"/><Relationship Id="rId33" Type="http://schemas.openxmlformats.org/officeDocument/2006/relationships/hyperlink" Target="https://docs.oracle.com/javase/8/javafx/api/javafx/collections/ObservableSet.html" TargetMode="External"/><Relationship Id="rId38" Type="http://schemas.openxmlformats.org/officeDocument/2006/relationships/hyperlink" Target="https://docs.oracle.com/javase/8/javafx/api/javafx/beans/value/ObservableStringValue.html" TargetMode="External"/><Relationship Id="rId2" Type="http://schemas.openxmlformats.org/officeDocument/2006/relationships/notesSlide" Target="../notesSlides/notesSlide29.xml"/><Relationship Id="rId16" Type="http://schemas.openxmlformats.org/officeDocument/2006/relationships/hyperlink" Target="https://docs.oracle.com/javase/8/javafx/api/javafx/beans/value/ObservableIntegerValue.html" TargetMode="External"/><Relationship Id="rId20" Type="http://schemas.openxmlformats.org/officeDocument/2006/relationships/hyperlink" Target="https://docs.oracle.com/javase/8/javafx/api/javafx/beans/value/ObservableListValue.html" TargetMode="External"/><Relationship Id="rId29" Type="http://schemas.openxmlformats.org/officeDocument/2006/relationships/hyperlink" Target="https://docs.oracle.com/javase/8/javafx/api/javafx/beans/binding/ObjectBinding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oracle.com/javase/8/javafx/api/javafx/beans/binding/BooleanExpression.html" TargetMode="External"/><Relationship Id="rId11" Type="http://schemas.openxmlformats.org/officeDocument/2006/relationships/hyperlink" Target="https://docs.oracle.com/javase/8/javafx/api/javafx/beans/binding/FloatBinding.html" TargetMode="External"/><Relationship Id="rId24" Type="http://schemas.openxmlformats.org/officeDocument/2006/relationships/hyperlink" Target="https://docs.oracle.com/javase/8/javafx/api/javafx/beans/binding/MapBinding.html" TargetMode="External"/><Relationship Id="rId32" Type="http://schemas.openxmlformats.org/officeDocument/2006/relationships/hyperlink" Target="https://docs.oracle.com/javase/8/javafx/api/javafx/beans/binding/SetBinding.html" TargetMode="External"/><Relationship Id="rId37" Type="http://schemas.openxmlformats.org/officeDocument/2006/relationships/hyperlink" Target="https://docs.oracle.com/javase/8/javafx/api/javafx/beans/binding/StringExpression.html" TargetMode="External"/><Relationship Id="rId5" Type="http://schemas.openxmlformats.org/officeDocument/2006/relationships/hyperlink" Target="https://docs.oracle.com/javase/8/javafx/api/javafx/beans/binding/Binding.html" TargetMode="External"/><Relationship Id="rId15" Type="http://schemas.openxmlformats.org/officeDocument/2006/relationships/hyperlink" Target="https://docs.oracle.com/javase/8/javafx/api/javafx/beans/binding/IntegerExpression.html" TargetMode="External"/><Relationship Id="rId23" Type="http://schemas.openxmlformats.org/officeDocument/2006/relationships/hyperlink" Target="https://docs.oracle.com/javase/8/javafx/api/javafx/beans/value/ObservableLongValue.html" TargetMode="External"/><Relationship Id="rId28" Type="http://schemas.openxmlformats.org/officeDocument/2006/relationships/hyperlink" Target="https://docs.oracle.com/javase/8/javafx/api/javafx/beans/binding/NumberExpressionBase.html" TargetMode="External"/><Relationship Id="rId36" Type="http://schemas.openxmlformats.org/officeDocument/2006/relationships/hyperlink" Target="https://docs.oracle.com/javase/8/javafx/api/javafx/beans/binding/StringBinding.html" TargetMode="External"/><Relationship Id="rId10" Type="http://schemas.openxmlformats.org/officeDocument/2006/relationships/hyperlink" Target="https://docs.oracle.com/javase/8/javafx/api/javafx/beans/value/ObservableDoubleValue.html" TargetMode="External"/><Relationship Id="rId19" Type="http://schemas.openxmlformats.org/officeDocument/2006/relationships/hyperlink" Target="https://docs.oracle.com/javase/8/javafx/api/javafx/beans/binding/ListExpression.html" TargetMode="External"/><Relationship Id="rId31" Type="http://schemas.openxmlformats.org/officeDocument/2006/relationships/hyperlink" Target="https://docs.oracle.com/javase/8/javafx/api/javafx/beans/value/ObservableObjectValue.html" TargetMode="External"/><Relationship Id="rId4" Type="http://schemas.openxmlformats.org/officeDocument/2006/relationships/hyperlink" Target="https://docs.oracle.com/javase/8/javafx/api/javafx/beans/binding/BooleanBinding.html" TargetMode="External"/><Relationship Id="rId9" Type="http://schemas.openxmlformats.org/officeDocument/2006/relationships/hyperlink" Target="https://docs.oracle.com/javase/8/javafx/api/javafx/beans/binding/DoubleExpression.html" TargetMode="External"/><Relationship Id="rId14" Type="http://schemas.openxmlformats.org/officeDocument/2006/relationships/hyperlink" Target="https://docs.oracle.com/javase/8/javafx/api/javafx/beans/binding/IntegerBinding.html" TargetMode="External"/><Relationship Id="rId22" Type="http://schemas.openxmlformats.org/officeDocument/2006/relationships/hyperlink" Target="https://docs.oracle.com/javase/8/javafx/api/javafx/beans/binding/LongExpression.html" TargetMode="External"/><Relationship Id="rId27" Type="http://schemas.openxmlformats.org/officeDocument/2006/relationships/hyperlink" Target="https://docs.oracle.com/javase/8/javafx/api/javafx/beans/value/ObservableMapValue.html" TargetMode="External"/><Relationship Id="rId30" Type="http://schemas.openxmlformats.org/officeDocument/2006/relationships/hyperlink" Target="https://docs.oracle.com/javase/8/javafx/api/javafx/beans/binding/ObjectExpression.html" TargetMode="External"/><Relationship Id="rId35" Type="http://schemas.openxmlformats.org/officeDocument/2006/relationships/hyperlink" Target="https://docs.oracle.com/javase/8/javafx/api/javafx/beans/value/ObservableSetValue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745700-1594-F24C-A986-31AAD1DB0C33}"/>
              </a:ext>
            </a:extLst>
          </p:cNvPr>
          <p:cNvSpPr/>
          <p:nvPr/>
        </p:nvSpPr>
        <p:spPr>
          <a:xfrm>
            <a:off x="287338" y="1431925"/>
            <a:ext cx="8569325" cy="247505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latin typeface="Arial Regular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EF9823A-9AC3-FB44-A9E5-C79382D430B6}"/>
              </a:ext>
            </a:extLst>
          </p:cNvPr>
          <p:cNvSpPr txBox="1">
            <a:spLocks/>
          </p:cNvSpPr>
          <p:nvPr/>
        </p:nvSpPr>
        <p:spPr>
          <a:xfrm>
            <a:off x="607508" y="2909235"/>
            <a:ext cx="7931930" cy="812821"/>
          </a:xfrm>
          <a:prstGeom prst="rect">
            <a:avLst/>
          </a:prstGeom>
        </p:spPr>
        <p:txBody>
          <a:bodyPr lIns="0" tIns="0" rIns="0" bIns="62400">
            <a:noAutofit/>
          </a:bodyPr>
          <a:lstStyle>
            <a:lvl1pPr mar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300"/>
              </a:spcAft>
              <a:buClr>
                <a:schemeClr val="tx2"/>
              </a:buClr>
              <a:buFont typeface="Wingdings" pitchFamily="2" charset="2"/>
              <a:buNone/>
              <a:defRPr sz="1800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150" dirty="0" smtClean="0">
                <a:latin typeface="Arial Narrow" panose="020B0604020202020204" pitchFamily="34" charset="0"/>
                <a:cs typeface="Arial Narrow" panose="020B0604020202020204" pitchFamily="34" charset="0"/>
              </a:rPr>
              <a:t>Fachlehrer</a:t>
            </a:r>
          </a:p>
          <a:p>
            <a:r>
              <a:rPr lang="de-DE" sz="2150" dirty="0" smtClean="0">
                <a:latin typeface="Arial Narrow" panose="020B0604020202020204" pitchFamily="34" charset="0"/>
                <a:cs typeface="Arial Narrow" panose="020B0604020202020204" pitchFamily="34" charset="0"/>
              </a:rPr>
              <a:t>IX. In, OFw Adrian Weidig</a:t>
            </a:r>
            <a:endParaRPr lang="en-US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Titel 14">
            <a:extLst>
              <a:ext uri="{FF2B5EF4-FFF2-40B4-BE49-F238E27FC236}">
                <a16:creationId xmlns:a16="http://schemas.microsoft.com/office/drawing/2014/main" id="{8A35A1D2-E14F-4542-8BF6-9A1BAAE5CF84}"/>
              </a:ext>
            </a:extLst>
          </p:cNvPr>
          <p:cNvSpPr txBox="1">
            <a:spLocks/>
          </p:cNvSpPr>
          <p:nvPr/>
        </p:nvSpPr>
        <p:spPr>
          <a:xfrm>
            <a:off x="1450949" y="1714427"/>
            <a:ext cx="7088489" cy="11267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3300" b="1" kern="1200" cap="all" baseline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DE" sz="2800" dirty="0" smtClean="0"/>
              <a:t>Grafische Nutzeroberflächen in Java</a:t>
            </a:r>
            <a:br>
              <a:rPr lang="de-DE" sz="2800" dirty="0" smtClean="0"/>
            </a:br>
            <a:r>
              <a:rPr lang="de-DE" sz="2800" dirty="0" smtClean="0"/>
              <a:t>GUI (</a:t>
            </a:r>
            <a:r>
              <a:rPr lang="de-DE" sz="2800" dirty="0" err="1" smtClean="0"/>
              <a:t>Graphical</a:t>
            </a:r>
            <a:r>
              <a:rPr lang="de-DE" sz="2800" dirty="0" smtClean="0"/>
              <a:t> User Interfaces)</a:t>
            </a:r>
            <a:endParaRPr lang="de-DE" sz="2800" dirty="0">
              <a:latin typeface="Arial Narrow Bold" panose="020B0606020202030204" pitchFamily="34" charset="0"/>
            </a:endParaRP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3E26F4F-CA14-6A45-AA3D-C46E009189AE}"/>
              </a:ext>
            </a:extLst>
          </p:cNvPr>
          <p:cNvSpPr txBox="1">
            <a:spLocks/>
          </p:cNvSpPr>
          <p:nvPr/>
        </p:nvSpPr>
        <p:spPr>
          <a:xfrm>
            <a:off x="3852000" y="2256"/>
            <a:ext cx="1440000" cy="324000"/>
          </a:xfrm>
          <a:prstGeom prst="rect">
            <a:avLst/>
          </a:prstGeom>
          <a:solidFill>
            <a:schemeClr val="tx2"/>
          </a:solidFill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900" b="1" i="0" kern="1200" cap="all" baseline="0">
                <a:solidFill>
                  <a:schemeClr val="bg1"/>
                </a:solidFill>
                <a:latin typeface="Arial Narrow Bold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Cyber- und Informationsraum</a:t>
            </a:r>
            <a:endParaRPr lang="de-DE" dirty="0"/>
          </a:p>
        </p:txBody>
      </p:sp>
      <p:pic>
        <p:nvPicPr>
          <p:cNvPr id="18" name="Bildplatzhalter 11">
            <a:extLst>
              <a:ext uri="{FF2B5EF4-FFF2-40B4-BE49-F238E27FC236}">
                <a16:creationId xmlns:a16="http://schemas.microsoft.com/office/drawing/2014/main" id="{EF110707-EEE2-2242-9FF9-A7601AA2E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" r="-760"/>
          <a:stretch/>
        </p:blipFill>
        <p:spPr>
          <a:xfrm>
            <a:off x="607508" y="1749963"/>
            <a:ext cx="681649" cy="902553"/>
          </a:xfrm>
          <a:prstGeom prst="rect">
            <a:avLst/>
          </a:prstGeom>
        </p:spPr>
      </p:pic>
      <p:pic>
        <p:nvPicPr>
          <p:cNvPr id="19" name="Picture 343" descr="Wappen-FüUstgSB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5" y="1681784"/>
            <a:ext cx="839157" cy="10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9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err="1"/>
              <a:t>JavaFX</a:t>
            </a:r>
            <a:r>
              <a:rPr lang="de-DE" dirty="0"/>
              <a:t> Beispiel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6146" name="Picture 2" descr="Part 1: Scene Builder | JavaFX Tutorial | code.makery.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0" y="1245705"/>
            <a:ext cx="8676603" cy="470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37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 idx="4294967295"/>
          </p:nvPr>
        </p:nvSpPr>
        <p:spPr>
          <a:xfrm>
            <a:off x="528638" y="333375"/>
            <a:ext cx="8615362" cy="6015038"/>
          </a:xfrm>
        </p:spPr>
        <p:txBody>
          <a:bodyPr/>
          <a:lstStyle/>
          <a:p>
            <a:pPr algn="ctr"/>
            <a:r>
              <a:rPr lang="de-DE" sz="8000" dirty="0" smtClean="0"/>
              <a:t>Doch welches Framework jetzt nutzen!?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381777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026" name="Picture 2" descr="JavaFX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58" y="1310930"/>
            <a:ext cx="8611130" cy="35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04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2057400" y="1013791"/>
            <a:ext cx="6775944" cy="5367959"/>
          </a:xfrm>
        </p:spPr>
        <p:txBody>
          <a:bodyPr/>
          <a:lstStyle/>
          <a:p>
            <a:r>
              <a:rPr lang="de-DE" sz="3600" dirty="0"/>
              <a:t>Der Lebenszyklus</a:t>
            </a:r>
          </a:p>
          <a:p>
            <a:r>
              <a:rPr lang="de-DE" sz="3600" dirty="0"/>
              <a:t>Der grundlegende Aufbau</a:t>
            </a:r>
          </a:p>
          <a:p>
            <a:r>
              <a:rPr lang="de-DE" sz="3600" dirty="0" smtClean="0"/>
              <a:t>Zeichen und Animationen</a:t>
            </a:r>
          </a:p>
          <a:p>
            <a:r>
              <a:rPr lang="de-DE" sz="3600" dirty="0" smtClean="0"/>
              <a:t>Der </a:t>
            </a:r>
            <a:r>
              <a:rPr lang="de-DE" sz="3600" dirty="0" err="1" smtClean="0"/>
              <a:t>MediaPlayer</a:t>
            </a:r>
            <a:endParaRPr lang="de-DE" sz="3600" dirty="0"/>
          </a:p>
          <a:p>
            <a:r>
              <a:rPr lang="de-DE" sz="3600" dirty="0" smtClean="0"/>
              <a:t>Layouts</a:t>
            </a:r>
          </a:p>
          <a:p>
            <a:r>
              <a:rPr lang="de-DE" sz="3600" dirty="0" smtClean="0"/>
              <a:t>Events </a:t>
            </a:r>
            <a:r>
              <a:rPr lang="de-DE" sz="3600" dirty="0"/>
              <a:t>und </a:t>
            </a:r>
            <a:r>
              <a:rPr lang="de-DE" sz="3600" dirty="0" err="1" smtClean="0"/>
              <a:t>Bindings</a:t>
            </a:r>
            <a:endParaRPr lang="de-DE" sz="3600" dirty="0"/>
          </a:p>
          <a:p>
            <a:r>
              <a:rPr lang="de-DE" sz="3600" dirty="0"/>
              <a:t>Controls</a:t>
            </a:r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13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smtClean="0"/>
              <a:t>Gliederung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33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</a:t>
            </a:r>
            <a:r>
              <a:rPr lang="de-DE" dirty="0" smtClean="0"/>
              <a:t>Informationsraum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Der Lebenszyklus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66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3"/>
          <p:cNvSpPr>
            <a:spLocks noGrp="1"/>
          </p:cNvSpPr>
          <p:nvPr>
            <p:ph type="body" sz="quarter" idx="15"/>
          </p:nvPr>
        </p:nvSpPr>
        <p:spPr>
          <a:xfrm>
            <a:off x="294780" y="26431"/>
            <a:ext cx="8569325" cy="825500"/>
          </a:xfrm>
        </p:spPr>
        <p:txBody>
          <a:bodyPr/>
          <a:lstStyle/>
          <a:p>
            <a:pPr algn="ctr"/>
            <a:r>
              <a:rPr lang="de-DE" dirty="0" smtClean="0"/>
              <a:t>Der Lebenszyklus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875945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4098" name="Picture 2" descr="Datei:Javafx-application-lifecycl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813" y="962425"/>
            <a:ext cx="2338243" cy="545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914400" y="866679"/>
            <a:ext cx="5001491" cy="121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166256" y="930500"/>
            <a:ext cx="6497779" cy="1200329"/>
            <a:chOff x="166256" y="512183"/>
            <a:chExt cx="6497779" cy="1200329"/>
          </a:xfrm>
        </p:grpSpPr>
        <p:sp>
          <p:nvSpPr>
            <p:cNvPr id="7" name="Textfeld 6"/>
            <p:cNvSpPr txBox="1"/>
            <p:nvPr/>
          </p:nvSpPr>
          <p:spPr>
            <a:xfrm>
              <a:off x="166256" y="512183"/>
              <a:ext cx="533400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In der Main Methode:</a:t>
              </a:r>
            </a:p>
            <a:p>
              <a:r>
                <a:rPr lang="de-DE" dirty="0" smtClean="0">
                  <a:sym typeface="Wingdings" panose="05000000000000000000" pitchFamily="2" charset="2"/>
                </a:rPr>
                <a:t> </a:t>
              </a:r>
              <a:r>
                <a:rPr lang="de-DE" dirty="0" err="1" smtClean="0">
                  <a:sym typeface="Wingdings" panose="05000000000000000000" pitchFamily="2" charset="2"/>
                </a:rPr>
                <a:t>launch</a:t>
              </a:r>
              <a:r>
                <a:rPr lang="de-DE" dirty="0" smtClean="0">
                  <a:sym typeface="Wingdings" panose="05000000000000000000" pitchFamily="2" charset="2"/>
                </a:rPr>
                <a:t>() weiß in welcher Klasse sie aufgerufen wurde und erzeugt ein Objekt dieser Klasse und ruft dann die Lebenszyklusmethoden auf</a:t>
              </a:r>
              <a:endParaRPr lang="de-DE" dirty="0"/>
            </a:p>
          </p:txBody>
        </p:sp>
        <p:cxnSp>
          <p:nvCxnSpPr>
            <p:cNvPr id="10" name="Gerade Verbindung mit Pfeil 9"/>
            <p:cNvCxnSpPr>
              <a:stCxn id="7" idx="3"/>
            </p:cNvCxnSpPr>
            <p:nvPr/>
          </p:nvCxnSpPr>
          <p:spPr>
            <a:xfrm flipV="1">
              <a:off x="5500256" y="1108364"/>
              <a:ext cx="1163779" cy="398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feld 13"/>
          <p:cNvSpPr txBox="1"/>
          <p:nvPr/>
        </p:nvSpPr>
        <p:spPr>
          <a:xfrm>
            <a:off x="1066800" y="1019079"/>
            <a:ext cx="5001491" cy="121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/>
          </a:p>
        </p:txBody>
      </p:sp>
      <p:grpSp>
        <p:nvGrpSpPr>
          <p:cNvPr id="15" name="Gruppieren 14"/>
          <p:cNvGrpSpPr/>
          <p:nvPr/>
        </p:nvGrpSpPr>
        <p:grpSpPr>
          <a:xfrm>
            <a:off x="166256" y="2398934"/>
            <a:ext cx="6497779" cy="1200329"/>
            <a:chOff x="166256" y="512183"/>
            <a:chExt cx="6497779" cy="1200329"/>
          </a:xfrm>
        </p:grpSpPr>
        <p:sp>
          <p:nvSpPr>
            <p:cNvPr id="16" name="Textfeld 15"/>
            <p:cNvSpPr txBox="1"/>
            <p:nvPr/>
          </p:nvSpPr>
          <p:spPr>
            <a:xfrm>
              <a:off x="166256" y="512183"/>
              <a:ext cx="533400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Default: leer und nicht sichtbar</a:t>
              </a:r>
            </a:p>
            <a:p>
              <a:r>
                <a:rPr lang="de-DE" dirty="0" smtClean="0"/>
                <a:t>Hier können Aufrufparameter ausgelesen und bearbeitet werden. GUI Elemente zu erzeugen ist hier </a:t>
              </a:r>
              <a:r>
                <a:rPr lang="de-DE" u="sng" dirty="0" smtClean="0"/>
                <a:t>verboten</a:t>
              </a:r>
              <a:r>
                <a:rPr lang="de-DE" dirty="0" smtClean="0"/>
                <a:t>!</a:t>
              </a:r>
              <a:endParaRPr lang="de-DE" dirty="0"/>
            </a:p>
          </p:txBody>
        </p:sp>
        <p:cxnSp>
          <p:nvCxnSpPr>
            <p:cNvPr id="17" name="Gerade Verbindung mit Pfeil 16"/>
            <p:cNvCxnSpPr>
              <a:stCxn id="16" idx="3"/>
            </p:cNvCxnSpPr>
            <p:nvPr/>
          </p:nvCxnSpPr>
          <p:spPr>
            <a:xfrm flipV="1">
              <a:off x="5500256" y="1108364"/>
              <a:ext cx="1163779" cy="398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uppieren 17"/>
          <p:cNvGrpSpPr/>
          <p:nvPr/>
        </p:nvGrpSpPr>
        <p:grpSpPr>
          <a:xfrm>
            <a:off x="166256" y="3823297"/>
            <a:ext cx="6497779" cy="1200329"/>
            <a:chOff x="166256" y="512183"/>
            <a:chExt cx="6497779" cy="1200329"/>
          </a:xfrm>
        </p:grpSpPr>
        <p:sp>
          <p:nvSpPr>
            <p:cNvPr id="19" name="Textfeld 18"/>
            <p:cNvSpPr txBox="1"/>
            <p:nvPr/>
          </p:nvSpPr>
          <p:spPr>
            <a:xfrm>
              <a:off x="166256" y="512183"/>
              <a:ext cx="533400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Default: </a:t>
              </a:r>
              <a:r>
                <a:rPr lang="de-DE" b="1" u="sng" dirty="0" smtClean="0"/>
                <a:t>Muss</a:t>
              </a:r>
              <a:r>
                <a:rPr lang="de-DE" b="1" dirty="0" smtClean="0"/>
                <a:t> überschrieben werden</a:t>
              </a:r>
            </a:p>
            <a:p>
              <a:r>
                <a:rPr lang="de-DE" dirty="0" smtClean="0"/>
                <a:t>Übergibt automatisch die „</a:t>
              </a:r>
              <a:r>
                <a:rPr lang="de-DE" dirty="0" err="1" smtClean="0"/>
                <a:t>primaryStage</a:t>
              </a:r>
              <a:r>
                <a:rPr lang="de-DE" dirty="0" smtClean="0"/>
                <a:t>“ und ist für den Hauptpart der GUI zuständig, wie das Anzeigen aller GUI Elemente etc. .</a:t>
              </a:r>
              <a:endParaRPr lang="de-DE" dirty="0"/>
            </a:p>
          </p:txBody>
        </p:sp>
        <p:cxnSp>
          <p:nvCxnSpPr>
            <p:cNvPr id="20" name="Gerade Verbindung mit Pfeil 19"/>
            <p:cNvCxnSpPr>
              <a:stCxn id="19" idx="3"/>
            </p:cNvCxnSpPr>
            <p:nvPr/>
          </p:nvCxnSpPr>
          <p:spPr>
            <a:xfrm flipV="1">
              <a:off x="5500256" y="1108364"/>
              <a:ext cx="1163779" cy="398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ieren 20"/>
          <p:cNvGrpSpPr/>
          <p:nvPr/>
        </p:nvGrpSpPr>
        <p:grpSpPr>
          <a:xfrm>
            <a:off x="166256" y="5152635"/>
            <a:ext cx="6497779" cy="1292662"/>
            <a:chOff x="166256" y="431107"/>
            <a:chExt cx="6497779" cy="1151181"/>
          </a:xfrm>
        </p:grpSpPr>
        <p:sp>
          <p:nvSpPr>
            <p:cNvPr id="22" name="Textfeld 21"/>
            <p:cNvSpPr txBox="1"/>
            <p:nvPr/>
          </p:nvSpPr>
          <p:spPr>
            <a:xfrm>
              <a:off x="166256" y="431107"/>
              <a:ext cx="5638196" cy="11511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Default: leer und nicht sichtbar</a:t>
              </a:r>
            </a:p>
            <a:p>
              <a:r>
                <a:rPr lang="de-DE" sz="1500" dirty="0" err="1" smtClean="0"/>
                <a:t>Platform.exit</a:t>
              </a:r>
              <a:r>
                <a:rPr lang="de-DE" sz="1500" dirty="0" smtClean="0"/>
                <a:t> </a:t>
              </a:r>
              <a:r>
                <a:rPr lang="de-DE" sz="1500" dirty="0" smtClean="0">
                  <a:sym typeface="Wingdings" panose="05000000000000000000" pitchFamily="2" charset="2"/>
                </a:rPr>
                <a:t> Sorgt für das Beenden der Anwendung. Bevor der Prozess gestoppt wird, wird vorher die </a:t>
              </a:r>
              <a:r>
                <a:rPr lang="de-DE" sz="1500" dirty="0" err="1" smtClean="0">
                  <a:sym typeface="Wingdings" panose="05000000000000000000" pitchFamily="2" charset="2"/>
                </a:rPr>
                <a:t>stop</a:t>
              </a:r>
              <a:r>
                <a:rPr lang="de-DE" sz="1500" dirty="0" smtClean="0">
                  <a:sym typeface="Wingdings" panose="05000000000000000000" pitchFamily="2" charset="2"/>
                </a:rPr>
                <a:t>() Methode aufgerufen. (</a:t>
              </a:r>
              <a:r>
                <a:rPr lang="de-DE" sz="1500" dirty="0" err="1" smtClean="0">
                  <a:sym typeface="Wingdings" panose="05000000000000000000" pitchFamily="2" charset="2"/>
                </a:rPr>
                <a:t>System.exit</a:t>
              </a:r>
              <a:r>
                <a:rPr lang="de-DE" sz="1500" dirty="0" smtClean="0">
                  <a:sym typeface="Wingdings" panose="05000000000000000000" pitchFamily="2" charset="2"/>
                </a:rPr>
                <a:t> auch möglich </a:t>
              </a:r>
              <a:r>
                <a:rPr lang="de-DE" sz="1500" dirty="0" err="1" smtClean="0">
                  <a:sym typeface="Wingdings" panose="05000000000000000000" pitchFamily="2" charset="2"/>
                </a:rPr>
                <a:t>stop</a:t>
              </a:r>
              <a:r>
                <a:rPr lang="de-DE" sz="1500" dirty="0" smtClean="0">
                  <a:sym typeface="Wingdings" panose="05000000000000000000" pitchFamily="2" charset="2"/>
                </a:rPr>
                <a:t>() wird dann aber nicht aufgerufen)</a:t>
              </a:r>
              <a:endParaRPr lang="de-DE" sz="1500" dirty="0"/>
            </a:p>
          </p:txBody>
        </p:sp>
        <p:cxnSp>
          <p:nvCxnSpPr>
            <p:cNvPr id="23" name="Gerade Verbindung mit Pfeil 22"/>
            <p:cNvCxnSpPr>
              <a:stCxn id="22" idx="3"/>
            </p:cNvCxnSpPr>
            <p:nvPr/>
          </p:nvCxnSpPr>
          <p:spPr>
            <a:xfrm flipV="1">
              <a:off x="5804452" y="1046663"/>
              <a:ext cx="859583" cy="5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42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Informationsraum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Der Aufbau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05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smtClean="0"/>
              <a:t>Aufbau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2050" name="Picture 2" descr="https://upload.wikimedia.org/wikipedia/commons/thumb/f/f9/Javafx-stage-scene-node.svg/1024px-Javafx-stage-scene-nod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4" y="1992922"/>
            <a:ext cx="4092136" cy="352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thumb/f/f9/Javafx-stage-scene-node.svg/1024px-Javafx-stage-scene-nod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52" y="1992922"/>
            <a:ext cx="4092136" cy="352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105841" y="1448679"/>
            <a:ext cx="284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PrimaryStage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498329" y="1448679"/>
            <a:ext cx="284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Stage Nr. </a:t>
            </a:r>
            <a:r>
              <a:rPr lang="de-DE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92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smtClean="0"/>
              <a:t>Aufbau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3074" name="Picture 2" descr="https://upload.wikimedia.org/wikipedia/commons/thumb/7/7c/Javafx-layout-classes.svg/1920px-Javafx-layout-class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1" y="1289340"/>
            <a:ext cx="8782047" cy="4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89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Informationsraum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Zeichen und Animationen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705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idx="1"/>
          </p:nvPr>
        </p:nvSpPr>
        <p:spPr>
          <a:xfrm>
            <a:off x="287340" y="2393157"/>
            <a:ext cx="3916363" cy="476627"/>
          </a:xfrm>
        </p:spPr>
        <p:txBody>
          <a:bodyPr/>
          <a:lstStyle/>
          <a:p>
            <a:pPr marL="0" indent="0" algn="ctr">
              <a:buNone/>
            </a:pPr>
            <a:r>
              <a:rPr lang="de-DE" sz="2800" b="1" dirty="0" smtClean="0"/>
              <a:t>Konsole</a:t>
            </a:r>
            <a:endParaRPr lang="de-DE" sz="2800" b="1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Warum eigentlich grafische Nutzeroberflächen?</a:t>
            </a:r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/>
          <a:srcRect l="53255" t="6313" r="30546" b="75152"/>
          <a:stretch/>
        </p:blipFill>
        <p:spPr>
          <a:xfrm>
            <a:off x="287340" y="2869784"/>
            <a:ext cx="3916363" cy="1349375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4294967295"/>
          </p:nvPr>
        </p:nvSpPr>
        <p:spPr>
          <a:xfrm>
            <a:off x="4607373" y="2239546"/>
            <a:ext cx="4249737" cy="630238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de-DE" sz="2400" b="1" dirty="0"/>
              <a:t>Grafische Nutzeroberfläche</a:t>
            </a:r>
          </a:p>
        </p:txBody>
      </p:sp>
      <p:pic>
        <p:nvPicPr>
          <p:cNvPr id="1044" name="Picture 20" descr="https://lh3.googleusercontent.com/proxy/Q9DhbhDBbFEW21cGCa0pXwZ6I7DNckyzmv4l-74SfoWzfg-ghUOzF8UqumY_pc4YT7mSmWHml2ShmKnX0bm3vVHPzO6Ij4Kv68xEL0DrXMk75GU9WETj_hMhqx1Yp1Xk9rfbgay1Mf0wl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73" y="2869784"/>
            <a:ext cx="4249292" cy="243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1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20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Zeichen und Animationen</a:t>
            </a:r>
            <a:endParaRPr lang="de-DE" dirty="0"/>
          </a:p>
        </p:txBody>
      </p:sp>
      <p:pic>
        <p:nvPicPr>
          <p:cNvPr id="2050" name="Picture 2" descr="https://www3.ntu.edu.sg/home/ehchua/programming/java/images/JavaFX_ClassSha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2" y="1066749"/>
            <a:ext cx="44958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1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21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Zeichen und Animationen</a:t>
            </a:r>
            <a:endParaRPr lang="de-DE" dirty="0"/>
          </a:p>
        </p:txBody>
      </p:sp>
      <p:pic>
        <p:nvPicPr>
          <p:cNvPr id="5122" name="Picture 2" descr="https://www3.ntu.edu.sg/home/ehchua/programming/java/images/JavaFX_Shap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868" y="1145356"/>
            <a:ext cx="5614263" cy="517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r Verbinder 4"/>
          <p:cNvCxnSpPr/>
          <p:nvPr/>
        </p:nvCxnSpPr>
        <p:spPr>
          <a:xfrm flipV="1">
            <a:off x="2415209" y="4472609"/>
            <a:ext cx="1272208" cy="15902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7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22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Zeichen und Animation – Das </a:t>
            </a:r>
            <a:r>
              <a:rPr lang="de-DE" dirty="0" err="1" smtClean="0"/>
              <a:t>javafx</a:t>
            </a:r>
            <a:r>
              <a:rPr lang="de-DE" dirty="0" smtClean="0"/>
              <a:t> </a:t>
            </a:r>
            <a:r>
              <a:rPr lang="de-DE" dirty="0" err="1" smtClean="0"/>
              <a:t>koordinatensystem</a:t>
            </a:r>
            <a:endParaRPr lang="de-DE" dirty="0"/>
          </a:p>
        </p:txBody>
      </p:sp>
      <p:pic>
        <p:nvPicPr>
          <p:cNvPr id="1026" name="Picture 2" descr="JavaFX Parent and Child Node Coordinate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3" y="825500"/>
            <a:ext cx="4191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87340" y="1009598"/>
            <a:ext cx="3897034" cy="42283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de-DE" dirty="0" smtClean="0"/>
              <a:t>Jede </a:t>
            </a:r>
            <a:r>
              <a:rPr lang="de-DE" dirty="0" err="1" smtClean="0"/>
              <a:t>Node</a:t>
            </a:r>
            <a:r>
              <a:rPr lang="de-DE" dirty="0" smtClean="0"/>
              <a:t> hat ihr eigenes Koordinatensystem ausgehend von x = 0, y = 0 im linken oberen Eck</a:t>
            </a:r>
          </a:p>
          <a:p>
            <a:pPr algn="l"/>
            <a:endParaRPr lang="de-DE" dirty="0" smtClean="0"/>
          </a:p>
          <a:p>
            <a:pPr marL="285750" indent="-285750" algn="l">
              <a:buFontTx/>
              <a:buChar char="-"/>
            </a:pPr>
            <a:r>
              <a:rPr lang="de-DE" dirty="0" smtClean="0"/>
              <a:t>Ein Child </a:t>
            </a:r>
            <a:r>
              <a:rPr lang="de-DE" dirty="0" err="1" smtClean="0"/>
              <a:t>Node</a:t>
            </a:r>
            <a:r>
              <a:rPr lang="de-DE" dirty="0" smtClean="0"/>
              <a:t> hat somit auch wenn es auf einem anderen </a:t>
            </a:r>
            <a:r>
              <a:rPr lang="de-DE" dirty="0" err="1" smtClean="0"/>
              <a:t>Node</a:t>
            </a:r>
            <a:r>
              <a:rPr lang="de-DE" dirty="0" smtClean="0"/>
              <a:t> platziert ist beginnend links oben mit x² = 0, y² = 0 ein eigenes Koordinatensystem </a:t>
            </a:r>
          </a:p>
          <a:p>
            <a:pPr algn="l"/>
            <a:endParaRPr lang="de-DE" dirty="0" smtClean="0"/>
          </a:p>
          <a:p>
            <a:pPr marL="285750" indent="-285750" algn="l">
              <a:buFontTx/>
              <a:buChar char="-"/>
            </a:pPr>
            <a:r>
              <a:rPr lang="de-DE" dirty="0" smtClean="0"/>
              <a:t>Negative Werte sind zulässig</a:t>
            </a:r>
            <a:r>
              <a:rPr lang="de-DE" dirty="0"/>
              <a:t> </a:t>
            </a:r>
            <a:r>
              <a:rPr lang="de-DE" dirty="0" smtClean="0"/>
              <a:t>auch wenn es außerhalb des Bildbereichs ist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89689" y="825500"/>
            <a:ext cx="2942947" cy="3075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e-DE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Koordinatensystem </a:t>
            </a:r>
            <a:r>
              <a:rPr lang="de-DE" sz="1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JavaFX</a:t>
            </a:r>
            <a:endParaRPr lang="de-DE" sz="16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222736" y="3423586"/>
            <a:ext cx="3009900" cy="3060286"/>
            <a:chOff x="5222736" y="3423586"/>
            <a:chExt cx="3009900" cy="3060286"/>
          </a:xfrm>
        </p:grpSpPr>
        <p:grpSp>
          <p:nvGrpSpPr>
            <p:cNvPr id="8" name="Gruppieren 7"/>
            <p:cNvGrpSpPr/>
            <p:nvPr/>
          </p:nvGrpSpPr>
          <p:grpSpPr>
            <a:xfrm>
              <a:off x="5222736" y="3423586"/>
              <a:ext cx="3009900" cy="3060286"/>
              <a:chOff x="3067050" y="3411902"/>
              <a:chExt cx="3009900" cy="3060286"/>
            </a:xfrm>
          </p:grpSpPr>
          <p:pic>
            <p:nvPicPr>
              <p:cNvPr id="1030" name="Picture 6" descr="nu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7050" y="3719463"/>
                <a:ext cx="3009900" cy="2752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3100526" y="3411902"/>
                <a:ext cx="2942947" cy="307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:r>
                  <a:rPr lang="de-DE" sz="1600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Linie in </a:t>
                </a:r>
                <a:r>
                  <a:rPr lang="de-DE" sz="1600" i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JavaFX</a:t>
                </a:r>
                <a:r>
                  <a:rPr lang="de-DE" sz="1600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von 0, 0 zu x, y</a:t>
                </a:r>
              </a:p>
            </p:txBody>
          </p:sp>
        </p:grpSp>
        <p:sp>
          <p:nvSpPr>
            <p:cNvPr id="9" name="Rechteck 8"/>
            <p:cNvSpPr/>
            <p:nvPr/>
          </p:nvSpPr>
          <p:spPr>
            <a:xfrm>
              <a:off x="7116417" y="6003235"/>
              <a:ext cx="1023731" cy="278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378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Cyber- und Informationsraum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Der </a:t>
            </a:r>
            <a:r>
              <a:rPr lang="de-DE" dirty="0" err="1" smtClean="0"/>
              <a:t>MediaPlayer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3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Layouts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6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Unsere Erste </a:t>
            </a:r>
            <a:r>
              <a:rPr lang="de-DE" dirty="0" err="1" smtClean="0"/>
              <a:t>anwendung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287" t="343" r="646"/>
          <a:stretch/>
        </p:blipFill>
        <p:spPr>
          <a:xfrm>
            <a:off x="388620" y="1219199"/>
            <a:ext cx="8557260" cy="480908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47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26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SceneBuilder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" y="1081196"/>
            <a:ext cx="8871237" cy="48052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73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87339" y="1038225"/>
            <a:ext cx="8569323" cy="5343525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dirty="0" smtClean="0"/>
              <a:t>Drag </a:t>
            </a:r>
            <a:r>
              <a:rPr lang="de-DE" dirty="0" err="1" smtClean="0"/>
              <a:t>and</a:t>
            </a:r>
            <a:r>
              <a:rPr lang="de-DE" dirty="0" smtClean="0"/>
              <a:t> Drop Zugriff auf: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 err="1"/>
              <a:t>MainPanes</a:t>
            </a:r>
            <a:r>
              <a:rPr lang="de-DE" sz="1200" dirty="0"/>
              <a:t> (Container)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/>
              <a:t>Controls (Standard und </a:t>
            </a:r>
            <a:r>
              <a:rPr lang="de-DE" sz="1200" dirty="0" err="1"/>
              <a:t>extended</a:t>
            </a:r>
            <a:r>
              <a:rPr lang="de-DE" sz="12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 err="1"/>
              <a:t>Gluon</a:t>
            </a:r>
            <a:r>
              <a:rPr lang="de-DE" sz="1200" dirty="0"/>
              <a:t> spezifische Ergänzungen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/>
              <a:t>Menü Inhalte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/>
              <a:t>Verschiedene Zusätze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/>
              <a:t>Shapes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/>
              <a:t>Charts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/>
              <a:t>3D </a:t>
            </a:r>
            <a:r>
              <a:rPr lang="de-DE" sz="1200" dirty="0" smtClean="0"/>
              <a:t>Elemente</a:t>
            </a:r>
            <a:endParaRPr lang="de-DE" dirty="0" smtClean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dirty="0" smtClean="0"/>
              <a:t>Hinzufügen von </a:t>
            </a:r>
            <a:r>
              <a:rPr lang="de-DE" dirty="0" err="1" smtClean="0"/>
              <a:t>Internationalization</a:t>
            </a:r>
            <a:r>
              <a:rPr lang="de-DE" dirty="0" smtClean="0"/>
              <a:t> über Property Datei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dirty="0" smtClean="0"/>
              <a:t>Komplette </a:t>
            </a:r>
            <a:r>
              <a:rPr lang="de-DE" dirty="0" err="1" smtClean="0"/>
              <a:t>Be</a:t>
            </a:r>
            <a:r>
              <a:rPr lang="de-DE" dirty="0" smtClean="0"/>
              <a:t>- und Überarbeitung einzelne Element-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Eigenschaften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 err="1" smtClean="0"/>
              <a:t>Layoutspezifikationen</a:t>
            </a:r>
            <a:endParaRPr lang="de-DE" sz="12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Code-Zuweisungen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Hierarchien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Abhängigkeiten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Nutzung und Einbindung von CSS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ID-Übersicht</a:t>
            </a:r>
            <a:endParaRPr lang="de-DE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de-DE" dirty="0" smtClean="0"/>
          </a:p>
          <a:p>
            <a:pPr lvl="1">
              <a:lnSpc>
                <a:spcPct val="150000"/>
              </a:lnSpc>
            </a:pPr>
            <a:endParaRPr lang="de-DE" dirty="0" smtClean="0"/>
          </a:p>
          <a:p>
            <a:pPr>
              <a:lnSpc>
                <a:spcPct val="100000"/>
              </a:lnSpc>
            </a:pPr>
            <a:endParaRPr lang="de-DE" sz="15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Was kann der </a:t>
            </a:r>
            <a:r>
              <a:rPr lang="de-DE" dirty="0" err="1" smtClean="0"/>
              <a:t>scene</a:t>
            </a:r>
            <a:r>
              <a:rPr lang="de-DE" dirty="0" smtClean="0"/>
              <a:t> </a:t>
            </a:r>
            <a:r>
              <a:rPr lang="de-DE" dirty="0" err="1" smtClean="0"/>
              <a:t>buildeR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8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624809" y="962026"/>
            <a:ext cx="5894386" cy="5553074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sz="2000" dirty="0" smtClean="0"/>
              <a:t>Erleichterte Erstellung einer Scene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sz="2000" dirty="0" smtClean="0"/>
              <a:t>Schnelle Anpassungsmöglichkeiten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sz="2000" dirty="0" smtClean="0"/>
              <a:t>Nutzt CSS und FXML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sz="2000" dirty="0" smtClean="0"/>
              <a:t>Erleichtert die Modell-Orientierung (z.B. MVC)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sz="2000" dirty="0" smtClean="0"/>
              <a:t>Automatisierte Controller Erzeugung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sz="2000" dirty="0" smtClean="0"/>
              <a:t>Spart aufgeblähte View-Klassen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sz="2000" dirty="0" smtClean="0"/>
              <a:t>Über Code dennoch individualisierbar [Alles im SB oder nur das Nötigste?]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sz="2000" dirty="0" smtClean="0"/>
              <a:t>Aufgabenteilung vereinfacht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DE" sz="2000" dirty="0" smtClean="0"/>
              <a:t>Schnellere Übersicht der vorhandenen Möglichkeiten</a:t>
            </a:r>
            <a:endParaRPr lang="de-DE" sz="20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Warum sollte ich den </a:t>
            </a:r>
            <a:r>
              <a:rPr lang="de-DE" dirty="0" err="1" smtClean="0"/>
              <a:t>scenebuilder</a:t>
            </a:r>
            <a:r>
              <a:rPr lang="de-DE" dirty="0" smtClean="0"/>
              <a:t> benutzen?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54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29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SceneBuilder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" y="1081196"/>
            <a:ext cx="8871237" cy="48052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146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287340" y="994604"/>
            <a:ext cx="8546007" cy="701675"/>
          </a:xfrm>
        </p:spPr>
        <p:txBody>
          <a:bodyPr/>
          <a:lstStyle/>
          <a:p>
            <a:pPr algn="ctr"/>
            <a:r>
              <a:rPr lang="de-DE" dirty="0" smtClean="0"/>
              <a:t>GUI Frameworks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Welche Möglichkeiten bietet Java?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2050" name="Picture 2" descr="Best java GUI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00809"/>
            <a:ext cx="48768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3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30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115890" y="923925"/>
            <a:ext cx="8942385" cy="5581649"/>
          </a:xfrm>
        </p:spPr>
        <p:txBody>
          <a:bodyPr/>
          <a:lstStyle/>
          <a:p>
            <a:pPr algn="ctr"/>
            <a:r>
              <a:rPr lang="de-DE" sz="9600" dirty="0" smtClean="0">
                <a:solidFill>
                  <a:schemeClr val="tx1"/>
                </a:solidFill>
              </a:rPr>
              <a:t>CSS</a:t>
            </a:r>
          </a:p>
          <a:p>
            <a:pPr algn="ctr"/>
            <a:r>
              <a:rPr lang="de-DE" sz="9600" dirty="0" smtClean="0">
                <a:solidFill>
                  <a:schemeClr val="tx1"/>
                </a:solidFill>
              </a:rPr>
              <a:t>(</a:t>
            </a:r>
            <a:r>
              <a:rPr lang="de-DE" sz="9600" dirty="0">
                <a:solidFill>
                  <a:schemeClr val="tx1"/>
                </a:solidFill>
              </a:rPr>
              <a:t>Cascading Style Sheets)</a:t>
            </a:r>
          </a:p>
        </p:txBody>
      </p:sp>
    </p:spTree>
    <p:extLst>
      <p:ext uri="{BB962C8B-B14F-4D97-AF65-F5344CB8AC3E}">
        <p14:creationId xmlns:p14="http://schemas.microsoft.com/office/powerpoint/2010/main" val="19051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Events und </a:t>
            </a:r>
            <a:r>
              <a:rPr lang="de-DE" dirty="0" err="1" smtClean="0"/>
              <a:t>Bindings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12276"/>
              </p:ext>
            </p:extLst>
          </p:nvPr>
        </p:nvGraphicFramePr>
        <p:xfrm>
          <a:off x="1568449" y="942975"/>
          <a:ext cx="5718175" cy="5600715"/>
        </p:xfrm>
        <a:graphic>
          <a:graphicData uri="http://schemas.openxmlformats.org/drawingml/2006/table">
            <a:tbl>
              <a:tblPr/>
              <a:tblGrid>
                <a:gridCol w="1414841">
                  <a:extLst>
                    <a:ext uri="{9D8B030D-6E8A-4147-A177-3AD203B41FA5}">
                      <a16:colId xmlns:a16="http://schemas.microsoft.com/office/drawing/2014/main" val="2279172564"/>
                    </a:ext>
                  </a:extLst>
                </a:gridCol>
                <a:gridCol w="4303334">
                  <a:extLst>
                    <a:ext uri="{9D8B030D-6E8A-4147-A177-3AD203B41FA5}">
                      <a16:colId xmlns:a16="http://schemas.microsoft.com/office/drawing/2014/main" val="2865186332"/>
                    </a:ext>
                  </a:extLst>
                </a:gridCol>
              </a:tblGrid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>
                          <a:effectLst/>
                        </a:rPr>
                        <a:t>Class</a:t>
                      </a:r>
                    </a:p>
                  </a:txBody>
                  <a:tcPr marL="15599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400">
                          <a:effectLst/>
                        </a:rPr>
                        <a:t>Description</a:t>
                      </a:r>
                    </a:p>
                  </a:txBody>
                  <a:tcPr marL="15599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176687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 dirty="0" err="1">
                          <a:solidFill>
                            <a:srgbClr val="4A6782"/>
                          </a:solidFill>
                          <a:effectLst/>
                          <a:hlinkClick r:id="rId3" tooltip="class in javafx.beans.property"/>
                        </a:rPr>
                        <a:t>BooleanProperty</a:t>
                      </a:r>
                      <a:endParaRPr lang="de-DE" sz="400" dirty="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boolean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1479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" tooltip="class in javafx.beans.property"/>
                        </a:rPr>
                        <a:t>BooleanPropertyBase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BooleanPropertyBase is the base class for a property wrapping a boolean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084442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6" tooltip="class in javafx.beans.property"/>
                        </a:rPr>
                        <a:t>DoubleProperty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defines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double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06281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7" tooltip="class in javafx.beans.property"/>
                        </a:rPr>
                        <a:t>DoublePropertyBase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DoublePropertyBase is the base class for a property wrapping a double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234946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8" tooltip="class in javafx.beans.property"/>
                        </a:rPr>
                        <a:t>FloatProperty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defines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float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647694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9" tooltip="class in javafx.beans.property"/>
                        </a:rPr>
                        <a:t>FloatPropertyBase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FloatPropertyBase is the base class for a property wrapping a float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539094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10" tooltip="class in javafx.beans.property"/>
                        </a:rPr>
                        <a:t>IntegerProperty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defines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an int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920072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11" tooltip="class in javafx.beans.property"/>
                        </a:rPr>
                        <a:t>IntegerPropertyBase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IntegerPropertyBase is the base class for a property wrapping a int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0829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12" tooltip="class in javafx.beans.property"/>
                        </a:rPr>
                        <a:t>ListProperty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3" tooltip="interface in javafx.collections"/>
                        </a:rPr>
                        <a:t>ObservableList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163924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14" tooltip="class in javafx.beans.property"/>
                        </a:rPr>
                        <a:t>ListPropertyBase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ListPropertyBase is the base class for a property wrapping an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3" tooltip="interface in javafx.collections"/>
                        </a:rPr>
                        <a:t>ObservableList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34885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15" tooltip="class in javafx.beans.property"/>
                        </a:rPr>
                        <a:t>LongProperty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defines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long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8448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16" tooltip="class in javafx.beans.property"/>
                        </a:rPr>
                        <a:t>LongPropertyBase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LongPropertyBase is the base class for a property wrapping a long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766221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17" tooltip="class in javafx.beans.property"/>
                        </a:rPr>
                        <a:t>MapProperty</a:t>
                      </a:r>
                      <a:r>
                        <a:rPr lang="de-DE" sz="400">
                          <a:effectLst/>
                        </a:rPr>
                        <a:t>&lt;K,V&gt;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8" tooltip="interface in javafx.collections"/>
                        </a:rPr>
                        <a:t>ObservableMap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4427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19" tooltip="class in javafx.beans.property"/>
                        </a:rPr>
                        <a:t>MapPropertyBase</a:t>
                      </a:r>
                      <a:r>
                        <a:rPr lang="de-DE" sz="400">
                          <a:effectLst/>
                        </a:rPr>
                        <a:t>&lt;K,V&gt;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MapPropertyBase is the base class for a property wrapping an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8" tooltip="interface in javafx.collections"/>
                        </a:rPr>
                        <a:t>ObservableMap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0084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0" tooltip="class in javafx.beans.property"/>
                        </a:rPr>
                        <a:t>ObjectProperty</a:t>
                      </a:r>
                      <a:r>
                        <a:rPr lang="de-DE" sz="400">
                          <a:effectLst/>
                        </a:rPr>
                        <a:t>&lt;T&gt;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an arbitrary Object.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79783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1" tooltip="class in javafx.beans.property"/>
                        </a:rPr>
                        <a:t>ObjectPropertyBase</a:t>
                      </a:r>
                      <a:r>
                        <a:rPr lang="de-DE" sz="400">
                          <a:effectLst/>
                        </a:rPr>
                        <a:t>&lt;T&gt;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ObjectPropertyBase is the base class for a property wrapping an arbitrary Object.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515747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2" tooltip="class in javafx.beans.property"/>
                        </a:rPr>
                        <a:t>ReadOnlyBooleanProperty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 boolean.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33880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3" tooltip="class in javafx.beans.property"/>
                        </a:rPr>
                        <a:t>ReadOnlyBooleanPropertyBase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 boolean.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10787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4" tooltip="class in javafx.beans.property"/>
                        </a:rPr>
                        <a:t>ReadOnlyBooleanWrapper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21808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5" tooltip="class in javafx.beans.property"/>
                        </a:rPr>
                        <a:t>ReadOnlyDoubleProperty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 double.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67891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6" tooltip="class in javafx.beans.property"/>
                        </a:rPr>
                        <a:t>ReadOnlyDoublePropertyBase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 double.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691390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7" tooltip="class in javafx.beans.property"/>
                        </a:rPr>
                        <a:t>ReadOnlyDoubleWrapper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99829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8" tooltip="class in javafx.beans.property"/>
                        </a:rPr>
                        <a:t>ReadOnlyFloatProperty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 float.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697110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29" tooltip="class in javafx.beans.property"/>
                        </a:rPr>
                        <a:t>ReadOnlyFloatPropertyBase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 float.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811142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0" tooltip="class in javafx.beans.property"/>
                        </a:rPr>
                        <a:t>ReadOnlyFloatWrapper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28063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1" tooltip="class in javafx.beans.property"/>
                        </a:rPr>
                        <a:t>ReadOnlyIntegerProperty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an int.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4304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2" tooltip="class in javafx.beans.property"/>
                        </a:rPr>
                        <a:t>ReadOnlyIntegerPropertyBase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an int.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499244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3" tooltip="class in javafx.beans.property"/>
                        </a:rPr>
                        <a:t>ReadOnlyIntegerWrapper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8827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4" tooltip="class in javafx.beans.property"/>
                        </a:rPr>
                        <a:t>ReadOnlyListProperty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an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3" tooltip="interface in javafx.collections"/>
                        </a:rPr>
                        <a:t>ObservableList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72319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5" tooltip="class in javafx.beans.property"/>
                        </a:rPr>
                        <a:t>ReadOnlyListPropertyBase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3" tooltip="interface in javafx.collections"/>
                        </a:rPr>
                        <a:t>ObservableList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476406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6" tooltip="class in javafx.beans.property"/>
                        </a:rPr>
                        <a:t>ReadOnlyListWrapper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473235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7" tooltip="class in javafx.beans.property"/>
                        </a:rPr>
                        <a:t>ReadOnlyLongProperty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 long.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152519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8" tooltip="class in javafx.beans.property"/>
                        </a:rPr>
                        <a:t>ReadOnlyLongPropertyBase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 long.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690306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39" tooltip="class in javafx.beans.property"/>
                        </a:rPr>
                        <a:t>ReadOnlyLongWrapper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11333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40" tooltip="class in javafx.beans.property"/>
                        </a:rPr>
                        <a:t>ReadOnlyMapProperty</a:t>
                      </a:r>
                      <a:r>
                        <a:rPr lang="de-DE" sz="400">
                          <a:effectLst/>
                        </a:rPr>
                        <a:t>&lt;K,V&gt;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an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8" tooltip="interface in javafx.collections"/>
                        </a:rPr>
                        <a:t>ObservableMap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479035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41" tooltip="class in javafx.beans.property"/>
                        </a:rPr>
                        <a:t>ReadOnlyMapPropertyBase</a:t>
                      </a:r>
                      <a:r>
                        <a:rPr lang="de-DE" sz="400">
                          <a:effectLst/>
                        </a:rPr>
                        <a:t>&lt;K,V&gt;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an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8" tooltip="interface in javafx.collections"/>
                        </a:rPr>
                        <a:t>ObservableMap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286977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42" tooltip="class in javafx.beans.property"/>
                        </a:rPr>
                        <a:t>ReadOnlyMapWrapper</a:t>
                      </a:r>
                      <a:r>
                        <a:rPr lang="de-DE" sz="400">
                          <a:effectLst/>
                        </a:rPr>
                        <a:t>&lt;K,V&gt;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377147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43" tooltip="class in javafx.beans.property"/>
                        </a:rPr>
                        <a:t>ReadOnlyObjectProperty</a:t>
                      </a:r>
                      <a:r>
                        <a:rPr lang="de-DE" sz="400">
                          <a:effectLst/>
                        </a:rPr>
                        <a:t>&lt;T&gt;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an arbitrary Object.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695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44" tooltip="class in javafx.beans.property"/>
                        </a:rPr>
                        <a:t>ReadOnlyObjectPropertyBase</a:t>
                      </a:r>
                      <a:r>
                        <a:rPr lang="de-DE" sz="400">
                          <a:effectLst/>
                        </a:rPr>
                        <a:t>&lt;T&gt;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an arbitrary Object.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059594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45" tooltip="class in javafx.beans.property"/>
                        </a:rPr>
                        <a:t>ReadOnlyObjectWrapper</a:t>
                      </a:r>
                      <a:r>
                        <a:rPr lang="de-DE" sz="400">
                          <a:effectLst/>
                        </a:rPr>
                        <a:t>&lt;T&gt;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475292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46" tooltip="class in javafx.beans.property"/>
                        </a:rPr>
                        <a:t>ReadOnlySetProperty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an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7" tooltip="interface in javafx.collections"/>
                        </a:rPr>
                        <a:t>ObservableSet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764990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48" tooltip="class in javafx.beans.property"/>
                        </a:rPr>
                        <a:t>ReadOnlySetPropertyBase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an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7" tooltip="interface in javafx.collections"/>
                        </a:rPr>
                        <a:t>ObservableSet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195508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49" tooltip="class in javafx.beans.property"/>
                        </a:rPr>
                        <a:t>ReadOnlySetWrapper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034256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0" tooltip="class in javafx.beans.property"/>
                        </a:rPr>
                        <a:t>ReadOnlyStringProperty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Super class for all readonly properties wrapping an String.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877423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1" tooltip="class in javafx.beans.property"/>
                        </a:rPr>
                        <a:t>ReadOnlyStringPropertyBase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for all readonly properties wrapping a String.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36685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2" tooltip="class in javafx.beans.property"/>
                        </a:rPr>
                        <a:t>ReadOnlyStringWrapper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convenient class to define read-only properties.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44528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3" tooltip="class in javafx.beans.property"/>
                        </a:rPr>
                        <a:t>SetProperty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7" tooltip="interface in javafx.collections"/>
                        </a:rPr>
                        <a:t>ObservableSet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7646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4" tooltip="class in javafx.beans.property"/>
                        </a:rPr>
                        <a:t>SetPropertyBase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SetPropertyBase is the base class for a property wrapping an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7" tooltip="interface in javafx.collections"/>
                        </a:rPr>
                        <a:t>ObservableSet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977870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5" tooltip="class in javafx.beans.property"/>
                        </a:rPr>
                        <a:t>SimpleBooleanProperty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boolean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798723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6" tooltip="class in javafx.beans.property"/>
                        </a:rPr>
                        <a:t>SimpleDoubleProperty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double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877431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7" tooltip="class in javafx.beans.property"/>
                        </a:rPr>
                        <a:t>SimpleFloatProperty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float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15742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8" tooltip="class in javafx.beans.property"/>
                        </a:rPr>
                        <a:t>SimpleIntegerProperty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int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2538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59" tooltip="class in javafx.beans.property"/>
                        </a:rPr>
                        <a:t>SimpleListProperty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an ObservableList.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31296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60" tooltip="class in javafx.beans.property"/>
                        </a:rPr>
                        <a:t>SimpleLongProperty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long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520470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61" tooltip="class in javafx.beans.property"/>
                        </a:rPr>
                        <a:t>SimpleMapProperty</a:t>
                      </a:r>
                      <a:r>
                        <a:rPr lang="de-DE" sz="400">
                          <a:effectLst/>
                        </a:rPr>
                        <a:t>&lt;K,V&gt;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an ObservableMap.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03920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62" tooltip="class in javafx.beans.property"/>
                        </a:rPr>
                        <a:t>SimpleObjectProperty</a:t>
                      </a:r>
                      <a:r>
                        <a:rPr lang="de-DE" sz="400">
                          <a:effectLst/>
                        </a:rPr>
                        <a:t>&lt;T&gt;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an arbitrary Object.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51694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63" tooltip="class in javafx.beans.property"/>
                        </a:rPr>
                        <a:t>SimpleSetProperty</a:t>
                      </a:r>
                      <a:r>
                        <a:rPr lang="de-DE" sz="400">
                          <a:effectLst/>
                        </a:rPr>
                        <a:t>&lt;E&gt;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an ObservableSet.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12757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64" tooltip="class in javafx.beans.property"/>
                        </a:rPr>
                        <a:t>SimpleStringProperty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String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35910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65" tooltip="class in javafx.beans.property"/>
                        </a:rPr>
                        <a:t>StringProperty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provides a full implementation of a </a:t>
                      </a:r>
                      <a:r>
                        <a:rPr lang="en-US" sz="4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4" tooltip="interface in javafx.beans.property"/>
                        </a:rPr>
                        <a:t>Property</a:t>
                      </a:r>
                      <a:r>
                        <a:rPr lang="en-US" sz="4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wrapping a String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560761"/>
                  </a:ext>
                </a:extLst>
              </a:tr>
              <a:tr h="91815">
                <a:tc>
                  <a:txBody>
                    <a:bodyPr/>
                    <a:lstStyle/>
                    <a:p>
                      <a:pPr algn="l" fontAlgn="t"/>
                      <a:r>
                        <a:rPr lang="de-DE" sz="400" b="1" u="none" strike="noStrike">
                          <a:solidFill>
                            <a:srgbClr val="4A6782"/>
                          </a:solidFill>
                          <a:effectLst/>
                          <a:hlinkClick r:id="rId66" tooltip="class in javafx.beans.property"/>
                        </a:rPr>
                        <a:t>StringPropertyBase</a:t>
                      </a:r>
                      <a:endParaRPr lang="de-DE" sz="400">
                        <a:effectLst/>
                      </a:endParaRP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4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The class </a:t>
                      </a:r>
                      <a:r>
                        <a:rPr lang="en-US" sz="400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StringPropertyBase</a:t>
                      </a:r>
                      <a:r>
                        <a:rPr lang="en-US" sz="4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is the base class for a property wrapping a String value.</a:t>
                      </a:r>
                    </a:p>
                  </a:txBody>
                  <a:tcPr marL="22284" marR="6685" marT="17827" marB="668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46544"/>
                  </a:ext>
                </a:extLst>
              </a:tr>
            </a:tbl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Properties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74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Bindings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02731"/>
              </p:ext>
            </p:extLst>
          </p:nvPr>
        </p:nvGraphicFramePr>
        <p:xfrm>
          <a:off x="185739" y="1371974"/>
          <a:ext cx="8772525" cy="4524055"/>
        </p:xfrm>
        <a:graphic>
          <a:graphicData uri="http://schemas.openxmlformats.org/drawingml/2006/table">
            <a:tbl>
              <a:tblPr/>
              <a:tblGrid>
                <a:gridCol w="2170576">
                  <a:extLst>
                    <a:ext uri="{9D8B030D-6E8A-4147-A177-3AD203B41FA5}">
                      <a16:colId xmlns:a16="http://schemas.microsoft.com/office/drawing/2014/main" val="3683967465"/>
                    </a:ext>
                  </a:extLst>
                </a:gridCol>
                <a:gridCol w="6601949">
                  <a:extLst>
                    <a:ext uri="{9D8B030D-6E8A-4147-A177-3AD203B41FA5}">
                      <a16:colId xmlns:a16="http://schemas.microsoft.com/office/drawing/2014/main" val="1627004487"/>
                    </a:ext>
                  </a:extLst>
                </a:gridCol>
              </a:tblGrid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>
                          <a:effectLst/>
                        </a:rPr>
                        <a:t>Class</a:t>
                      </a:r>
                    </a:p>
                  </a:txBody>
                  <a:tcPr marL="26613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700">
                          <a:effectLst/>
                        </a:rPr>
                        <a:t>Description</a:t>
                      </a:r>
                    </a:p>
                  </a:txBody>
                  <a:tcPr marL="26613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48434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3" tooltip="class in javafx.beans.binding"/>
                        </a:rPr>
                        <a:t>Bindings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Bindings is a helper class with a lot of utility functions to create simple bindings.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7944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4" tooltip="class in javafx.beans.binding"/>
                        </a:rPr>
                        <a:t>BooleanBinding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 boolean value.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4733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6" tooltip="class in javafx.beans.binding"/>
                        </a:rPr>
                        <a:t>BooleanExpression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BooleanExpression is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7" tooltip="interface in javafx.beans.value"/>
                        </a:rPr>
                        <a:t>ObservableBooleanValue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50691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8" tooltip="class in javafx.beans.binding"/>
                        </a:rPr>
                        <a:t>DoubleBinding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 double value.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988128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9" tooltip="class in javafx.beans.binding"/>
                        </a:rPr>
                        <a:t>DoubleExpression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DoubleExpression is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0" tooltip="interface in javafx.beans.value"/>
                        </a:rPr>
                        <a:t>ObservableDoubleValue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326305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11" tooltip="class in javafx.beans.binding"/>
                        </a:rPr>
                        <a:t>FloatBinding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 float value.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039980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12" tooltip="class in javafx.beans.binding"/>
                        </a:rPr>
                        <a:t>FloatExpression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FloatExpression is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3" tooltip="interface in javafx.beans.value"/>
                        </a:rPr>
                        <a:t>ObservableFloatValue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080125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14" tooltip="class in javafx.beans.binding"/>
                        </a:rPr>
                        <a:t>IntegerBinding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an int value.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339397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15" tooltip="class in javafx.beans.binding"/>
                        </a:rPr>
                        <a:t>IntegerExpression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</a:t>
                      </a:r>
                      <a:r>
                        <a:rPr lang="en-US" sz="700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IntegerExpression</a:t>
                      </a:r>
                      <a:r>
                        <a:rPr lang="en-US" sz="7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is a </a:t>
                      </a:r>
                      <a:r>
                        <a:rPr lang="en-US" sz="700" b="1" u="none" strike="noStrike" dirty="0" err="1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6" tooltip="interface in javafx.beans.value"/>
                        </a:rPr>
                        <a:t>ObservableIntegerValue</a:t>
                      </a:r>
                      <a:r>
                        <a:rPr lang="en-US" sz="7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33616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17" tooltip="class in javafx.beans.binding"/>
                        </a:rPr>
                        <a:t>ListBinding</a:t>
                      </a:r>
                      <a:r>
                        <a:rPr lang="de-DE" sz="700">
                          <a:effectLst/>
                        </a:rPr>
                        <a:t>&lt;E&gt;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an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8" tooltip="interface in javafx.collections"/>
                        </a:rPr>
                        <a:t>ObservableList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683056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19" tooltip="class in javafx.beans.binding"/>
                        </a:rPr>
                        <a:t>ListExpression</a:t>
                      </a:r>
                      <a:r>
                        <a:rPr lang="de-DE" sz="700">
                          <a:effectLst/>
                        </a:rPr>
                        <a:t>&lt;E&gt;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ListExpression is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20" tooltip="interface in javafx.beans.value"/>
                        </a:rPr>
                        <a:t>ObservableListValue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5956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21" tooltip="class in javafx.beans.binding"/>
                        </a:rPr>
                        <a:t>LongBinding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 long value.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31764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22" tooltip="class in javafx.beans.binding"/>
                        </a:rPr>
                        <a:t>LongExpression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LongExpression is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23" tooltip="interface in javafx.beans.value"/>
                        </a:rPr>
                        <a:t>ObservableLongValue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95209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24" tooltip="class in javafx.beans.binding"/>
                        </a:rPr>
                        <a:t>MapBinding</a:t>
                      </a:r>
                      <a:r>
                        <a:rPr lang="de-DE" sz="700">
                          <a:effectLst/>
                        </a:rPr>
                        <a:t>&lt;K,V&gt;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an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25" tooltip="interface in javafx.collections"/>
                        </a:rPr>
                        <a:t>ObservableMap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81402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26" tooltip="class in javafx.beans.binding"/>
                        </a:rPr>
                        <a:t>MapExpression</a:t>
                      </a:r>
                      <a:r>
                        <a:rPr lang="de-DE" sz="700">
                          <a:effectLst/>
                        </a:rPr>
                        <a:t>&lt;K,V&gt;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MapExpression is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27" tooltip="interface in javafx.beans.value"/>
                        </a:rPr>
                        <a:t>ObservableMapValue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5375"/>
                  </a:ext>
                </a:extLst>
              </a:tr>
              <a:tr h="173674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 dirty="0" err="1">
                          <a:solidFill>
                            <a:srgbClr val="4A6782"/>
                          </a:solidFill>
                          <a:effectLst/>
                          <a:hlinkClick r:id="rId28" tooltip="class in javafx.beans.binding"/>
                        </a:rPr>
                        <a:t>NumberExpressionBase</a:t>
                      </a:r>
                      <a:endParaRPr lang="de-DE" sz="700" dirty="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</a:t>
                      </a:r>
                      <a:r>
                        <a:rPr lang="en-US" sz="700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NumberExpressionBase</a:t>
                      </a:r>
                      <a:r>
                        <a:rPr lang="en-US" sz="7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contains convenience methods to generate bindings in a fluent style, that are common to all </a:t>
                      </a:r>
                      <a:r>
                        <a:rPr lang="en-US" sz="700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NumberExpression</a:t>
                      </a:r>
                      <a:r>
                        <a:rPr lang="en-US" sz="7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 subclasses.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022756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 dirty="0" err="1">
                          <a:solidFill>
                            <a:srgbClr val="4A6782"/>
                          </a:solidFill>
                          <a:effectLst/>
                          <a:hlinkClick r:id="rId29" tooltip="class in javafx.beans.binding"/>
                        </a:rPr>
                        <a:t>ObjectBinding</a:t>
                      </a:r>
                      <a:r>
                        <a:rPr lang="de-DE" sz="700" dirty="0">
                          <a:effectLst/>
                        </a:rPr>
                        <a:t>&lt;T&gt;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 dirty="0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an Object.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223918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30" tooltip="class in javafx.beans.binding"/>
                        </a:rPr>
                        <a:t>ObjectExpression</a:t>
                      </a:r>
                      <a:r>
                        <a:rPr lang="de-DE" sz="700">
                          <a:effectLst/>
                        </a:rPr>
                        <a:t>&lt;T&gt;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ObjectExpression is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31" tooltip="interface in javafx.beans.value"/>
                        </a:rPr>
                        <a:t>ObservableObjectValue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97245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32" tooltip="class in javafx.beans.binding"/>
                        </a:rPr>
                        <a:t>SetBinding</a:t>
                      </a:r>
                      <a:r>
                        <a:rPr lang="de-DE" sz="700">
                          <a:effectLst/>
                        </a:rPr>
                        <a:t>&lt;E&gt;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an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33" tooltip="interface in javafx.collections"/>
                        </a:rPr>
                        <a:t>ObservableSet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60906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34" tooltip="class in javafx.beans.binding"/>
                        </a:rPr>
                        <a:t>SetExpression</a:t>
                      </a:r>
                      <a:r>
                        <a:rPr lang="de-DE" sz="700">
                          <a:effectLst/>
                        </a:rPr>
                        <a:t>&lt;E&gt;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SetExpression is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35" tooltip="interface in javafx.beans.value"/>
                        </a:rPr>
                        <a:t>ObservableSetValue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67989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36" tooltip="class in javafx.beans.binding"/>
                        </a:rPr>
                        <a:t>StringBinding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Base class that provides most of the functionality needed to implement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5" tooltip="interface in javafx.beans.binding"/>
                        </a:rPr>
                        <a:t>Binding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a String.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25897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37" tooltip="class in javafx.beans.binding"/>
                        </a:rPr>
                        <a:t>StringExpression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A StringExpression is a </a:t>
                      </a:r>
                      <a:r>
                        <a:rPr lang="en-US" sz="700" b="1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38" tooltip="interface in javafx.beans.value"/>
                        </a:rPr>
                        <a:t>ObservableStringValue</a:t>
                      </a:r>
                      <a:r>
                        <a:rPr lang="en-US" sz="7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plus additional convenience methods to generate bindings in a fluent style.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625839"/>
                  </a:ext>
                </a:extLst>
              </a:tr>
              <a:tr h="189147">
                <a:tc>
                  <a:txBody>
                    <a:bodyPr/>
                    <a:lstStyle/>
                    <a:p>
                      <a:pPr algn="l" fontAlgn="t"/>
                      <a:r>
                        <a:rPr lang="de-DE" sz="700" b="1" u="none" strike="noStrike">
                          <a:solidFill>
                            <a:srgbClr val="4A6782"/>
                          </a:solidFill>
                          <a:effectLst/>
                          <a:hlinkClick r:id="rId39" tooltip="class in javafx.beans.binding"/>
                        </a:rPr>
                        <a:t>When</a:t>
                      </a:r>
                      <a:endParaRPr lang="de-DE" sz="700">
                        <a:effectLst/>
                      </a:endParaRP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Starting point for a binding that calculates a ternary expression.</a:t>
                      </a:r>
                    </a:p>
                  </a:txBody>
                  <a:tcPr marL="38018" marR="11406" marT="30415" marB="11406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07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31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34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Events</a:t>
            </a:r>
            <a:endParaRPr lang="de-DE" dirty="0"/>
          </a:p>
        </p:txBody>
      </p: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407794"/>
              </p:ext>
            </p:extLst>
          </p:nvPr>
        </p:nvGraphicFramePr>
        <p:xfrm>
          <a:off x="571500" y="1396999"/>
          <a:ext cx="8105774" cy="3309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2887">
                  <a:extLst>
                    <a:ext uri="{9D8B030D-6E8A-4147-A177-3AD203B41FA5}">
                      <a16:colId xmlns:a16="http://schemas.microsoft.com/office/drawing/2014/main" val="4132265398"/>
                    </a:ext>
                  </a:extLst>
                </a:gridCol>
                <a:gridCol w="4052887">
                  <a:extLst>
                    <a:ext uri="{9D8B030D-6E8A-4147-A177-3AD203B41FA5}">
                      <a16:colId xmlns:a16="http://schemas.microsoft.com/office/drawing/2014/main" val="746567475"/>
                    </a:ext>
                  </a:extLst>
                </a:gridCol>
              </a:tblGrid>
              <a:tr h="4603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>
                          <a:solidFill>
                            <a:schemeClr val="tx1"/>
                          </a:solidFill>
                        </a:rPr>
                        <a:t>Foreground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 Events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Background Events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062769"/>
                  </a:ext>
                </a:extLst>
              </a:tr>
              <a:tr h="2849589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Button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Mausbewegung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Tastenklick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Nutzereingaben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Auswahl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Scrolling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Exceptions</a:t>
                      </a:r>
                      <a:endParaRPr lang="de-DE" dirty="0" smtClean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Allgemein</a:t>
                      </a:r>
                      <a:r>
                        <a:rPr lang="de-DE" baseline="0" dirty="0" smtClean="0"/>
                        <a:t> Unterbrechungen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baseline="0" dirty="0" smtClean="0"/>
                        <a:t>Ablauf eines </a:t>
                      </a:r>
                      <a:r>
                        <a:rPr lang="de-DE" baseline="0" dirty="0" err="1" smtClean="0"/>
                        <a:t>Timers</a:t>
                      </a:r>
                      <a:endParaRPr lang="de-DE" baseline="0" dirty="0" smtClean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baseline="0" dirty="0" smtClean="0"/>
                        <a:t>Start / Ende eines Ablaufs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46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746F-B42A-474D-94FA-02D6826DE614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Event Phasen / Event </a:t>
            </a:r>
            <a:r>
              <a:rPr lang="de-DE" dirty="0" err="1" smtClean="0"/>
              <a:t>Dispatch</a:t>
            </a:r>
            <a:r>
              <a:rPr lang="de-DE" dirty="0" smtClean="0"/>
              <a:t> </a:t>
            </a:r>
            <a:r>
              <a:rPr lang="de-DE" dirty="0" err="1" smtClean="0"/>
              <a:t>chain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03434" y="1202076"/>
            <a:ext cx="2219218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Zielauswahl </a:t>
            </a:r>
          </a:p>
          <a:p>
            <a:pPr algn="ctr"/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(Target </a:t>
            </a:r>
            <a:r>
              <a:rPr lang="de-DE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de-DE" dirty="0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23636" y="2575246"/>
            <a:ext cx="2578813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b="1" dirty="0" smtClean="0">
                <a:ln/>
                <a:solidFill>
                  <a:schemeClr val="accent3"/>
                </a:solidFill>
              </a:rPr>
              <a:t>Weg-Generierung</a:t>
            </a:r>
          </a:p>
          <a:p>
            <a:pPr algn="ctr"/>
            <a:r>
              <a:rPr lang="de-DE" b="1" dirty="0" smtClean="0">
                <a:ln/>
                <a:solidFill>
                  <a:schemeClr val="accent3"/>
                </a:solidFill>
              </a:rPr>
              <a:t>(Route </a:t>
            </a:r>
            <a:r>
              <a:rPr lang="de-DE" b="1" dirty="0" err="1" smtClean="0">
                <a:ln/>
                <a:solidFill>
                  <a:schemeClr val="accent3"/>
                </a:solidFill>
              </a:rPr>
              <a:t>Construction</a:t>
            </a:r>
            <a:r>
              <a:rPr lang="de-DE" b="1" dirty="0" smtClean="0">
                <a:ln/>
                <a:solidFill>
                  <a:schemeClr val="accent3"/>
                </a:solidFill>
              </a:rPr>
              <a:t>)</a:t>
            </a:r>
            <a:endParaRPr lang="de-DE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03434" y="3948416"/>
            <a:ext cx="2219218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Erfassung </a:t>
            </a:r>
          </a:p>
          <a:p>
            <a:pPr algn="ctr"/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(Event </a:t>
            </a:r>
            <a:r>
              <a:rPr lang="de-DE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Capturing</a:t>
            </a:r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de-DE" dirty="0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03434" y="5321586"/>
            <a:ext cx="2219218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Rückgabe </a:t>
            </a:r>
          </a:p>
          <a:p>
            <a:pPr algn="ctr"/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(Event </a:t>
            </a:r>
            <a:r>
              <a:rPr lang="de-DE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Bubbling</a:t>
            </a:r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de-DE" dirty="0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Gerade Verbindung mit Pfeil 11"/>
          <p:cNvCxnSpPr>
            <a:stCxn id="7" idx="2"/>
            <a:endCxn id="8" idx="0"/>
          </p:cNvCxnSpPr>
          <p:nvPr/>
        </p:nvCxnSpPr>
        <p:spPr>
          <a:xfrm>
            <a:off x="1613043" y="2198670"/>
            <a:ext cx="0" cy="37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8" idx="2"/>
            <a:endCxn id="9" idx="0"/>
          </p:cNvCxnSpPr>
          <p:nvPr/>
        </p:nvCxnSpPr>
        <p:spPr>
          <a:xfrm>
            <a:off x="1613043" y="3571840"/>
            <a:ext cx="0" cy="37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10" idx="0"/>
          </p:cNvCxnSpPr>
          <p:nvPr/>
        </p:nvCxnSpPr>
        <p:spPr>
          <a:xfrm>
            <a:off x="1613042" y="4945010"/>
            <a:ext cx="1" cy="37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3595955" y="1202076"/>
            <a:ext cx="2902450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sz="1600" b="1" dirty="0" smtClean="0">
                <a:ln/>
                <a:solidFill>
                  <a:schemeClr val="accent3"/>
                </a:solidFill>
              </a:rPr>
              <a:t>Z.B. Klick auf einen Kreis </a:t>
            </a:r>
          </a:p>
          <a:p>
            <a:pPr algn="ctr"/>
            <a:r>
              <a:rPr lang="de-DE" sz="1600" b="1" dirty="0" smtClean="0">
                <a:ln/>
                <a:solidFill>
                  <a:schemeClr val="accent3"/>
                </a:solidFill>
                <a:sym typeface="Wingdings" panose="05000000000000000000" pitchFamily="2" charset="2"/>
              </a:rPr>
              <a:t> Target = Kreis</a:t>
            </a:r>
            <a:endParaRPr lang="de-DE" sz="1600" b="1" dirty="0">
              <a:ln/>
              <a:solidFill>
                <a:schemeClr val="accent3"/>
              </a:solidFill>
            </a:endParaRPr>
          </a:p>
        </p:txBody>
      </p:sp>
      <p:cxnSp>
        <p:nvCxnSpPr>
          <p:cNvPr id="34" name="Gerade Verbindung mit Pfeil 33"/>
          <p:cNvCxnSpPr>
            <a:stCxn id="7" idx="3"/>
            <a:endCxn id="33" idx="1"/>
          </p:cNvCxnSpPr>
          <p:nvPr/>
        </p:nvCxnSpPr>
        <p:spPr>
          <a:xfrm>
            <a:off x="2722652" y="1700373"/>
            <a:ext cx="873303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3626776" y="2575246"/>
            <a:ext cx="4633645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Weg:</a:t>
            </a:r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scene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4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pane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4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circle</a:t>
            </a:r>
            <a:endParaRPr lang="de-DE" sz="1600" dirty="0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Gerade Verbindung mit Pfeil 38"/>
          <p:cNvCxnSpPr>
            <a:stCxn id="8" idx="3"/>
            <a:endCxn id="38" idx="1"/>
          </p:cNvCxnSpPr>
          <p:nvPr/>
        </p:nvCxnSpPr>
        <p:spPr>
          <a:xfrm>
            <a:off x="2902449" y="3073543"/>
            <a:ext cx="72432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3626776" y="3948416"/>
            <a:ext cx="4633645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sz="11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(Festgelegte </a:t>
            </a:r>
            <a:r>
              <a:rPr lang="de-DE" sz="1100" u="sng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</a:t>
            </a:r>
            <a:r>
              <a:rPr lang="de-DE" sz="11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werden entlang dieser Reihenfolge ausgelöst)</a:t>
            </a:r>
          </a:p>
          <a:p>
            <a:pPr algn="ctr"/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scene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4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pane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4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circle</a:t>
            </a:r>
            <a:endParaRPr lang="de-DE" sz="1600" dirty="0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Gerade Verbindung mit Pfeil 42"/>
          <p:cNvCxnSpPr>
            <a:stCxn id="9" idx="3"/>
            <a:endCxn id="42" idx="1"/>
          </p:cNvCxnSpPr>
          <p:nvPr/>
        </p:nvCxnSpPr>
        <p:spPr>
          <a:xfrm>
            <a:off x="2722652" y="4446713"/>
            <a:ext cx="904124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/>
        </p:nvSpPr>
        <p:spPr>
          <a:xfrm>
            <a:off x="3626776" y="5321585"/>
            <a:ext cx="4828855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sz="11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(Festgelegte </a:t>
            </a:r>
            <a:r>
              <a:rPr lang="de-DE" sz="1100" u="sng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Handler</a:t>
            </a:r>
            <a:r>
              <a:rPr lang="de-DE" sz="11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werden entlang dieser Reihenfolge ausgelöst)</a:t>
            </a:r>
          </a:p>
          <a:p>
            <a:pPr algn="ctr"/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circle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pane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4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scene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4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stage</a:t>
            </a:r>
            <a:endParaRPr lang="de-DE" sz="1600" dirty="0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7" name="Gerade Verbindung mit Pfeil 46"/>
          <p:cNvCxnSpPr>
            <a:stCxn id="10" idx="3"/>
            <a:endCxn id="46" idx="1"/>
          </p:cNvCxnSpPr>
          <p:nvPr/>
        </p:nvCxnSpPr>
        <p:spPr>
          <a:xfrm flipV="1">
            <a:off x="2722652" y="5819882"/>
            <a:ext cx="904124" cy="1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hteck 55"/>
          <p:cNvSpPr/>
          <p:nvPr/>
        </p:nvSpPr>
        <p:spPr>
          <a:xfrm>
            <a:off x="323635" y="2575246"/>
            <a:ext cx="2578813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Weg-Generierung</a:t>
            </a:r>
          </a:p>
          <a:p>
            <a:pPr algn="ctr"/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(Route </a:t>
            </a:r>
            <a:r>
              <a:rPr lang="de-DE" dirty="0" err="1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Construction</a:t>
            </a:r>
            <a:r>
              <a:rPr lang="de-DE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de-DE" dirty="0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3595954" y="1202076"/>
            <a:ext cx="2902450" cy="9965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Z.B. Klick auf einen Kreis </a:t>
            </a:r>
          </a:p>
          <a:p>
            <a:pPr algn="ctr"/>
            <a:r>
              <a:rPr lang="de-DE" sz="1600" dirty="0" smtClean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Target = Kreis</a:t>
            </a:r>
            <a:endParaRPr lang="de-DE" sz="1600" dirty="0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0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Controls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7524750" y="6642100"/>
            <a:ext cx="1619250" cy="215900"/>
          </a:xfrm>
        </p:spPr>
        <p:txBody>
          <a:bodyPr/>
          <a:lstStyle/>
          <a:p>
            <a:fld id="{2C03746F-B42A-474D-94FA-02D6826DE614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02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Controls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691983"/>
              </p:ext>
            </p:extLst>
          </p:nvPr>
        </p:nvGraphicFramePr>
        <p:xfrm>
          <a:off x="1260568" y="825500"/>
          <a:ext cx="6622872" cy="523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812">
                  <a:extLst>
                    <a:ext uri="{9D8B030D-6E8A-4147-A177-3AD203B41FA5}">
                      <a16:colId xmlns:a16="http://schemas.microsoft.com/office/drawing/2014/main" val="2051903972"/>
                    </a:ext>
                  </a:extLst>
                </a:gridCol>
                <a:gridCol w="1103812">
                  <a:extLst>
                    <a:ext uri="{9D8B030D-6E8A-4147-A177-3AD203B41FA5}">
                      <a16:colId xmlns:a16="http://schemas.microsoft.com/office/drawing/2014/main" val="1838862982"/>
                    </a:ext>
                  </a:extLst>
                </a:gridCol>
                <a:gridCol w="1103812">
                  <a:extLst>
                    <a:ext uri="{9D8B030D-6E8A-4147-A177-3AD203B41FA5}">
                      <a16:colId xmlns:a16="http://schemas.microsoft.com/office/drawing/2014/main" val="2402865325"/>
                    </a:ext>
                  </a:extLst>
                </a:gridCol>
                <a:gridCol w="1103812">
                  <a:extLst>
                    <a:ext uri="{9D8B030D-6E8A-4147-A177-3AD203B41FA5}">
                      <a16:colId xmlns:a16="http://schemas.microsoft.com/office/drawing/2014/main" val="2555618760"/>
                    </a:ext>
                  </a:extLst>
                </a:gridCol>
                <a:gridCol w="1103812">
                  <a:extLst>
                    <a:ext uri="{9D8B030D-6E8A-4147-A177-3AD203B41FA5}">
                      <a16:colId xmlns:a16="http://schemas.microsoft.com/office/drawing/2014/main" val="3021390668"/>
                    </a:ext>
                  </a:extLst>
                </a:gridCol>
                <a:gridCol w="1103812">
                  <a:extLst>
                    <a:ext uri="{9D8B030D-6E8A-4147-A177-3AD203B41FA5}">
                      <a16:colId xmlns:a16="http://schemas.microsoft.com/office/drawing/2014/main" val="1096379891"/>
                    </a:ext>
                  </a:extLst>
                </a:gridCol>
              </a:tblGrid>
              <a:tr h="322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Erledigt</a:t>
                      </a:r>
                      <a:endParaRPr lang="de-DE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400" u="none" strike="noStrike" dirty="0">
                          <a:effectLst/>
                        </a:rPr>
                        <a:t>Control</a:t>
                      </a:r>
                      <a:endParaRPr lang="de-DE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de-DE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Zuständiger</a:t>
                      </a: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Erledigt</a:t>
                      </a:r>
                      <a:endParaRPr lang="de-DE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400" u="none" strike="noStrike" dirty="0">
                          <a:effectLst/>
                        </a:rPr>
                        <a:t>Control</a:t>
                      </a:r>
                      <a:endParaRPr lang="de-DE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400" u="none" strike="noStrike" dirty="0">
                          <a:effectLst/>
                        </a:rPr>
                        <a:t>Zuständiger</a:t>
                      </a:r>
                      <a:endParaRPr lang="de-DE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2573067694"/>
                  </a:ext>
                </a:extLst>
              </a:tr>
              <a:tr h="322075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ColorPicker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ComboBox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788007308"/>
                  </a:ext>
                </a:extLst>
              </a:tr>
              <a:tr h="322075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ScrollPane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Slider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4078714309"/>
                  </a:ext>
                </a:extLst>
              </a:tr>
              <a:tr h="322075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SplitPane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ScrollBar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1841633218"/>
                  </a:ext>
                </a:extLst>
              </a:tr>
              <a:tr h="322075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TabPane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>
                          <a:effectLst/>
                        </a:rPr>
                        <a:t>Separator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3617249830"/>
                  </a:ext>
                </a:extLst>
              </a:tr>
              <a:tr h="322075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Pagination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>
                          <a:effectLst/>
                        </a:rPr>
                        <a:t>Label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2542607973"/>
                  </a:ext>
                </a:extLst>
              </a:tr>
              <a:tr h="322075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Accordion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TitledPane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981366626"/>
                  </a:ext>
                </a:extLst>
              </a:tr>
              <a:tr h="265239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MenuBar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>
                          <a:effectLst/>
                        </a:rPr>
                        <a:t>Button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3959002067"/>
                  </a:ext>
                </a:extLst>
              </a:tr>
              <a:tr h="265239">
                <a:tc>
                  <a:txBody>
                    <a:bodyPr/>
                    <a:lstStyle/>
                    <a:p>
                      <a:pPr algn="ctr" rtl="0" fontAlgn="ctr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100" b="1" u="none" strike="noStrike" dirty="0" err="1">
                          <a:effectLst/>
                        </a:rPr>
                        <a:t>MenuButton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100" b="1" u="none" strike="noStrike" dirty="0" err="1">
                          <a:effectLst/>
                        </a:rPr>
                        <a:t>CheckBox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2820800183"/>
                  </a:ext>
                </a:extLst>
              </a:tr>
              <a:tr h="265239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>
                          <a:effectLst/>
                        </a:rPr>
                        <a:t>ButtonBar</a:t>
                      </a:r>
                      <a:endParaRPr lang="de-DE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>
                          <a:effectLst/>
                        </a:rPr>
                        <a:t>Hyperlink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2199600383"/>
                  </a:ext>
                </a:extLst>
              </a:tr>
              <a:tr h="265239">
                <a:tc>
                  <a:txBody>
                    <a:bodyPr/>
                    <a:lstStyle/>
                    <a:p>
                      <a:pPr algn="ctr" rtl="0" fontAlgn="ctr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050" b="1" u="none" strike="noStrike" dirty="0" err="1">
                          <a:effectLst/>
                        </a:rPr>
                        <a:t>SplitMenuButton</a:t>
                      </a:r>
                      <a:endParaRPr lang="de-DE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ToolBar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2838433313"/>
                  </a:ext>
                </a:extLst>
              </a:tr>
              <a:tr h="265239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TextField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TextArea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1654099157"/>
                  </a:ext>
                </a:extLst>
              </a:tr>
              <a:tr h="265239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PasswordField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100" b="1" u="none" strike="noStrike" dirty="0" err="1">
                          <a:effectLst/>
                        </a:rPr>
                        <a:t>ToggleButton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1339603573"/>
                  </a:ext>
                </a:extLst>
              </a:tr>
              <a:tr h="265239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ChoiceBox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 err="1">
                          <a:effectLst/>
                        </a:rPr>
                        <a:t>RadioButton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9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2670275643"/>
                  </a:ext>
                </a:extLst>
              </a:tr>
              <a:tr h="265239"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>
                          <a:effectLst/>
                        </a:rPr>
                        <a:t>Spinner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de-DE" sz="8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File/</a:t>
                      </a:r>
                      <a:r>
                        <a:rPr lang="de-DE" sz="800" b="1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DirectoryChooser</a:t>
                      </a:r>
                      <a:endParaRPr lang="de-DE" sz="8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extLst>
                  <a:ext uri="{0D108BD9-81ED-4DB2-BD59-A6C34878D82A}">
                    <a16:rowId xmlns:a16="http://schemas.microsoft.com/office/drawing/2014/main" val="3860854112"/>
                  </a:ext>
                </a:extLst>
              </a:tr>
              <a:tr h="492587">
                <a:tc>
                  <a:txBody>
                    <a:bodyPr/>
                    <a:lstStyle/>
                    <a:p>
                      <a:pPr algn="ctr" rtl="0" fontAlgn="ctr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000" b="1" u="none" strike="noStrike" dirty="0" err="1">
                          <a:effectLst/>
                        </a:rPr>
                        <a:t>ProgressIndicator</a:t>
                      </a:r>
                      <a:r>
                        <a:rPr lang="de-DE" sz="1000" b="1" u="none" strike="noStrike" dirty="0">
                          <a:effectLst/>
                        </a:rPr>
                        <a:t> / </a:t>
                      </a:r>
                      <a:r>
                        <a:rPr lang="de-DE" sz="1000" b="1" u="none" strike="noStrike" dirty="0" err="1">
                          <a:effectLst/>
                        </a:rPr>
                        <a:t>ProgressBar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Tree</a:t>
                      </a:r>
                      <a:r>
                        <a:rPr lang="de-DE" sz="8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de-DE" sz="800" b="1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TreeTable</a:t>
                      </a:r>
                      <a:r>
                        <a:rPr lang="de-DE" sz="8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/Table/ </a:t>
                      </a:r>
                      <a:r>
                        <a:rPr lang="de-DE" sz="800" b="1" u="none" strike="noStrik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ListView</a:t>
                      </a:r>
                      <a:r>
                        <a:rPr lang="de-DE" sz="8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[FORGESCHRITTEN</a:t>
                      </a:r>
                      <a:r>
                        <a:rPr lang="de-DE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]</a:t>
                      </a:r>
                      <a:endParaRPr lang="de-DE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10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603412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algn="ctr" rtl="0" fontAlgn="ctr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DatePicker</a:t>
                      </a:r>
                      <a:endParaRPr lang="de-DE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ctr"/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endParaRPr lang="de-DE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84" marR="9084" marT="908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de-DE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 Charts</a:t>
                      </a:r>
                      <a:endParaRPr lang="de-DE" sz="12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de-DE" sz="10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4" marR="9084" marT="9084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5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3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/>
              <a:t>SWT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4294967295"/>
          </p:nvPr>
        </p:nvSpPr>
        <p:spPr>
          <a:xfrm>
            <a:off x="287340" y="1690688"/>
            <a:ext cx="2927348" cy="46910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1400" dirty="0"/>
              <a:t>Als alternative zu Swing </a:t>
            </a:r>
            <a:r>
              <a:rPr lang="de-DE" sz="1400" dirty="0" smtClean="0"/>
              <a:t>entstanden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sz="14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1400" dirty="0"/>
              <a:t>Setzt auf schwergewichtige Komponenten wie AWT (Betriebssystem gebundene Darstellungen</a:t>
            </a:r>
            <a:r>
              <a:rPr lang="de-DE" sz="1400" dirty="0" smtClean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sz="14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1400" dirty="0"/>
              <a:t>Leidet auf Nicht-Windows Plattformen unter Effizienzproblemen</a:t>
            </a:r>
          </a:p>
          <a:p>
            <a:pPr marL="628650" lvl="1" indent="-285750">
              <a:lnSpc>
                <a:spcPct val="100000"/>
              </a:lnSpc>
              <a:spcBef>
                <a:spcPts val="0"/>
              </a:spcBef>
            </a:pPr>
            <a:r>
              <a:rPr lang="de-DE" sz="1400" dirty="0"/>
              <a:t>Verschiedene Basisfunktionen werden vorausgesetzt, welche emuliert werden, wenn diese nicht vorhanden </a:t>
            </a:r>
            <a:r>
              <a:rPr lang="de-DE" sz="1400" dirty="0" smtClean="0"/>
              <a:t>sind</a:t>
            </a:r>
          </a:p>
          <a:p>
            <a:pPr marL="628650" lvl="1" indent="-285750">
              <a:lnSpc>
                <a:spcPct val="100000"/>
              </a:lnSpc>
              <a:spcBef>
                <a:spcPts val="0"/>
              </a:spcBef>
            </a:pPr>
            <a:endParaRPr lang="de-DE" sz="14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1400" dirty="0" smtClean="0"/>
              <a:t>Plattformunabhängig</a:t>
            </a:r>
            <a:endParaRPr lang="de-DE" sz="14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1400" dirty="0" smtClean="0"/>
              <a:t>Viel </a:t>
            </a:r>
            <a:r>
              <a:rPr lang="de-DE" sz="1400" dirty="0"/>
              <a:t>in den ersten größeren Programmen genutzt </a:t>
            </a:r>
            <a:endParaRPr lang="de-DE" sz="1400" dirty="0" smtClean="0"/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de-DE" sz="130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218" name="Picture 2" descr="https://upload.wikimedia.org/wikipedia/commons/b/b1/Eclipse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4" y="1690265"/>
            <a:ext cx="5343809" cy="41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78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/>
              <a:t>SWING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4294967295"/>
          </p:nvPr>
        </p:nvSpPr>
        <p:spPr>
          <a:xfrm>
            <a:off x="159787" y="1690688"/>
            <a:ext cx="3670091" cy="469106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de-DE" sz="4800" dirty="0" smtClean="0">
                <a:latin typeface="+mj-lt"/>
              </a:rPr>
              <a:t>Ist auf AWT aufgebaut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de-DE" sz="4800" dirty="0" smtClean="0">
              <a:latin typeface="+mj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de-DE" sz="4800" dirty="0" smtClean="0">
                <a:latin typeface="+mj-lt"/>
              </a:rPr>
              <a:t>Bietet eine Bibliothek</a:t>
            </a:r>
          </a:p>
          <a:p>
            <a:pPr lvl="1">
              <a:lnSpc>
                <a:spcPct val="120000"/>
              </a:lnSpc>
            </a:pPr>
            <a:r>
              <a:rPr lang="de-DE" sz="4800" dirty="0" smtClean="0"/>
              <a:t>Drag </a:t>
            </a:r>
            <a:r>
              <a:rPr lang="de-DE" sz="4800" dirty="0" err="1"/>
              <a:t>and</a:t>
            </a:r>
            <a:r>
              <a:rPr lang="de-DE" sz="4800" dirty="0"/>
              <a:t> </a:t>
            </a:r>
            <a:r>
              <a:rPr lang="de-DE" sz="4800" dirty="0" smtClean="0"/>
              <a:t>Drop</a:t>
            </a:r>
          </a:p>
          <a:p>
            <a:pPr lvl="1">
              <a:lnSpc>
                <a:spcPct val="120000"/>
              </a:lnSpc>
            </a:pPr>
            <a:r>
              <a:rPr lang="de-DE" sz="4800" dirty="0" smtClean="0"/>
              <a:t>Tastenkombinationen</a:t>
            </a:r>
            <a:endParaRPr lang="de-DE" sz="4800" dirty="0"/>
          </a:p>
          <a:p>
            <a:pPr lvl="1">
              <a:lnSpc>
                <a:spcPct val="120000"/>
              </a:lnSpc>
            </a:pPr>
            <a:r>
              <a:rPr lang="de-DE" sz="4800" dirty="0" smtClean="0"/>
              <a:t>Allgemeine Zusatzkomponenten</a:t>
            </a:r>
            <a:endParaRPr lang="de-DE" sz="4800" dirty="0" smtClean="0">
              <a:latin typeface="+mj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de-DE" sz="4800" dirty="0" smtClean="0">
                <a:latin typeface="+mj-lt"/>
              </a:rPr>
              <a:t>Gehört ebenfalls zu den JFC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de-DE" sz="4800" dirty="0" smtClean="0">
              <a:latin typeface="+mj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de-DE" sz="4800" dirty="0" smtClean="0">
                <a:latin typeface="+mj-lt"/>
              </a:rPr>
              <a:t>Modular und objektorientiert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de-DE" sz="4800" dirty="0" smtClean="0">
              <a:latin typeface="+mj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de-DE" sz="4800" dirty="0" smtClean="0">
                <a:latin typeface="+mj-lt"/>
              </a:rPr>
              <a:t>Ist </a:t>
            </a:r>
            <a:r>
              <a:rPr lang="de-DE" sz="4800" u="sng" dirty="0" smtClean="0">
                <a:latin typeface="+mj-lt"/>
              </a:rPr>
              <a:t>nicht</a:t>
            </a:r>
            <a:r>
              <a:rPr lang="de-DE" sz="4800" dirty="0" smtClean="0">
                <a:latin typeface="+mj-lt"/>
              </a:rPr>
              <a:t> threadsicher </a:t>
            </a:r>
          </a:p>
          <a:p>
            <a:pPr lvl="1">
              <a:lnSpc>
                <a:spcPct val="120000"/>
              </a:lnSpc>
            </a:pPr>
            <a:r>
              <a:rPr lang="de-DE" sz="4800" dirty="0" smtClean="0">
                <a:latin typeface="+mj-lt"/>
              </a:rPr>
              <a:t>Läuft alles auf dem AWT Event </a:t>
            </a:r>
            <a:r>
              <a:rPr lang="de-DE" sz="4800" dirty="0" err="1" smtClean="0">
                <a:latin typeface="+mj-lt"/>
              </a:rPr>
              <a:t>Dispatch</a:t>
            </a:r>
            <a:r>
              <a:rPr lang="de-DE" sz="4800" dirty="0" smtClean="0">
                <a:latin typeface="+mj-lt"/>
              </a:rPr>
              <a:t> Thread</a:t>
            </a:r>
          </a:p>
          <a:p>
            <a:pPr lvl="1">
              <a:lnSpc>
                <a:spcPct val="120000"/>
              </a:lnSpc>
            </a:pPr>
            <a:r>
              <a:rPr lang="de-DE" sz="4800" dirty="0" smtClean="0">
                <a:latin typeface="+mj-lt"/>
              </a:rPr>
              <a:t>Bietet Zusatzfunktionen um ausführbare Objekte dennoch zu reihen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de-DE" sz="4800" dirty="0" smtClean="0">
              <a:latin typeface="+mj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de-DE" sz="4800" dirty="0" smtClean="0">
                <a:latin typeface="+mj-lt"/>
              </a:rPr>
              <a:t>Bietet viele Community geschaffene Erweiterungen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de-DE" sz="4800" dirty="0" smtClean="0">
              <a:latin typeface="+mj-lt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de-DE" sz="4800" dirty="0" smtClean="0">
                <a:latin typeface="+mj-lt"/>
              </a:rPr>
              <a:t>Setzt auf leichtgewichtige Darstellung (Selbst erzeugte Darstellungen)</a:t>
            </a:r>
            <a:endParaRPr lang="de-DE" sz="4800" dirty="0">
              <a:latin typeface="+mj-lt"/>
            </a:endParaRPr>
          </a:p>
          <a:p>
            <a:pPr>
              <a:lnSpc>
                <a:spcPct val="120000"/>
              </a:lnSpc>
            </a:pPr>
            <a:endParaRPr lang="de-DE" dirty="0" smtClean="0"/>
          </a:p>
          <a:p>
            <a:pPr>
              <a:lnSpc>
                <a:spcPct val="120000"/>
              </a:lnSpc>
            </a:pPr>
            <a:endParaRPr lang="de-DE" dirty="0" smtClean="0"/>
          </a:p>
          <a:p>
            <a:pPr>
              <a:lnSpc>
                <a:spcPct val="120000"/>
              </a:lnSpc>
            </a:pPr>
            <a:endParaRPr lang="de-DE" dirty="0" smtClean="0"/>
          </a:p>
          <a:p>
            <a:pPr>
              <a:lnSpc>
                <a:spcPct val="120000"/>
              </a:lnSpc>
            </a:pPr>
            <a:endParaRPr lang="de-DE" dirty="0" smtClean="0"/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172" name="Picture 4" descr="Datei:AWTSwingClassHierarch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161" y="971709"/>
            <a:ext cx="4893504" cy="541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70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/>
              <a:t>SWING Beispiel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194" name="Picture 2" descr="Datei:Gui-widge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97" y="922720"/>
            <a:ext cx="6921086" cy="557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4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sz="4400" dirty="0"/>
              <a:t>AWT</a:t>
            </a:r>
            <a:br>
              <a:rPr lang="de-DE" sz="4400" dirty="0"/>
            </a:br>
            <a:r>
              <a:rPr lang="de-DE" sz="1100" dirty="0"/>
              <a:t>(Abstract </a:t>
            </a:r>
            <a:r>
              <a:rPr lang="de-DE" sz="1100" dirty="0" err="1"/>
              <a:t>Widget</a:t>
            </a:r>
            <a:r>
              <a:rPr lang="de-DE" sz="1100" dirty="0"/>
              <a:t> Toolkit)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4294967295"/>
          </p:nvPr>
        </p:nvSpPr>
        <p:spPr>
          <a:xfrm>
            <a:off x="159026" y="1690688"/>
            <a:ext cx="3644348" cy="46910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1300" dirty="0"/>
              <a:t>Ist das originale plattformunabhängige GUI-Toolkit der JFC (Java </a:t>
            </a:r>
            <a:r>
              <a:rPr lang="de-DE" sz="1300" dirty="0" err="1"/>
              <a:t>Foundation</a:t>
            </a:r>
            <a:r>
              <a:rPr lang="de-DE" sz="1300" dirty="0"/>
              <a:t> </a:t>
            </a:r>
            <a:r>
              <a:rPr lang="de-DE" sz="1300" dirty="0" err="1"/>
              <a:t>Classes</a:t>
            </a:r>
            <a:r>
              <a:rPr lang="de-DE" sz="1300" dirty="0"/>
              <a:t>).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sz="13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1300" dirty="0"/>
              <a:t>Stellt das sogenannte </a:t>
            </a:r>
            <a:r>
              <a:rPr lang="de-DE" sz="1300" dirty="0" err="1"/>
              <a:t>Heavyweight</a:t>
            </a:r>
            <a:r>
              <a:rPr lang="de-DE" sz="1300" dirty="0"/>
              <a:t>-Framework zur Darstellung von Steuerelementen dar: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300" dirty="0" smtClean="0">
                <a:latin typeface="Arial Regular"/>
              </a:rPr>
              <a:t>Nutzt betriebssystemabhängigen </a:t>
            </a:r>
            <a:r>
              <a:rPr lang="de-DE" sz="1300" dirty="0">
                <a:latin typeface="Arial Regular"/>
              </a:rPr>
              <a:t>nativen GUI-Elemente zur Darstellung </a:t>
            </a:r>
            <a:r>
              <a:rPr lang="de-DE" sz="1300" dirty="0" smtClean="0">
                <a:latin typeface="Arial Regular"/>
              </a:rPr>
              <a:t>(</a:t>
            </a:r>
            <a:r>
              <a:rPr lang="de-DE" sz="1300" dirty="0">
                <a:latin typeface="Arial Regular"/>
              </a:rPr>
              <a:t>Mac GUI-Elemente sind anders als bei Windows)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sz="13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1300" dirty="0"/>
              <a:t>Bietet </a:t>
            </a:r>
            <a:r>
              <a:rPr lang="de-DE" sz="1300" dirty="0" err="1"/>
              <a:t>Systemnahme</a:t>
            </a:r>
            <a:r>
              <a:rPr lang="de-DE" sz="1300" dirty="0"/>
              <a:t> Anwendungsoberflächen die plattformunabhängig sind</a:t>
            </a:r>
            <a:r>
              <a:rPr lang="de-DE" sz="1300" dirty="0" smtClean="0"/>
              <a:t>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sz="13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1300" dirty="0"/>
              <a:t>Jedoch eingeschränkte Überfunktionalitäten die selbst programmiert werden müssten [Z.B. automatisch via Auswahl sortierte Listen etc.]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3074" name="Picture 2" descr="Datei:AWT at 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03" y="1690265"/>
            <a:ext cx="5018685" cy="301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945803" y="4837043"/>
            <a:ext cx="490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(AWT unter Linux)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252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5256665" y="1537252"/>
            <a:ext cx="3600000" cy="5499652"/>
          </a:xfrm>
        </p:spPr>
        <p:txBody>
          <a:bodyPr/>
          <a:lstStyle/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Nutzung </a:t>
            </a:r>
            <a:r>
              <a:rPr lang="de-DE" sz="1600" dirty="0"/>
              <a:t>von Swing innerhalb von </a:t>
            </a:r>
            <a:r>
              <a:rPr lang="de-DE" sz="1600" dirty="0" err="1"/>
              <a:t>JavaFX</a:t>
            </a:r>
            <a:r>
              <a:rPr lang="de-DE" sz="1600" dirty="0"/>
              <a:t> </a:t>
            </a:r>
            <a:r>
              <a:rPr lang="de-DE" sz="1600" dirty="0" smtClean="0"/>
              <a:t>möglich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err="1" smtClean="0"/>
              <a:t>Opensource</a:t>
            </a:r>
            <a:r>
              <a:rPr lang="de-DE" sz="1600" dirty="0" smtClean="0"/>
              <a:t> </a:t>
            </a:r>
            <a:r>
              <a:rPr lang="de-DE" sz="1600" dirty="0"/>
              <a:t>(</a:t>
            </a:r>
            <a:r>
              <a:rPr lang="de-DE" sz="1600" dirty="0" err="1"/>
              <a:t>OpenJFX</a:t>
            </a:r>
            <a:r>
              <a:rPr lang="de-DE" sz="1600" dirty="0"/>
              <a:t>) aber von Firma GLUON aktiv </a:t>
            </a:r>
            <a:r>
              <a:rPr lang="de-DE" sz="1600" dirty="0" smtClean="0"/>
              <a:t>bearbeitet</a:t>
            </a:r>
            <a:endParaRPr lang="de-DE" sz="1600" dirty="0"/>
          </a:p>
          <a:p>
            <a:pPr marL="713250" lvl="1" indent="-171450">
              <a:lnSpc>
                <a:spcPct val="100000"/>
              </a:lnSpc>
            </a:pPr>
            <a:r>
              <a:rPr lang="de-DE" sz="1600" dirty="0"/>
              <a:t>Von JDK unabhängige Releases (Seit JDK 11</a:t>
            </a:r>
            <a:r>
              <a:rPr lang="de-DE" sz="1600" dirty="0" smtClean="0"/>
              <a:t>)</a:t>
            </a:r>
            <a:endParaRPr lang="de-DE" sz="1600" dirty="0"/>
          </a:p>
          <a:p>
            <a:pPr marL="713250" lvl="1" indent="-171450">
              <a:lnSpc>
                <a:spcPct val="100000"/>
              </a:lnSpc>
            </a:pPr>
            <a:r>
              <a:rPr lang="de-DE" sz="1600" dirty="0" err="1"/>
              <a:t>GitHub</a:t>
            </a:r>
            <a:r>
              <a:rPr lang="de-DE" sz="1600" dirty="0"/>
              <a:t> </a:t>
            </a:r>
            <a:r>
              <a:rPr lang="de-DE" sz="1600" dirty="0" smtClean="0"/>
              <a:t>Support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Wird </a:t>
            </a:r>
            <a:r>
              <a:rPr lang="de-DE" sz="1600" dirty="0"/>
              <a:t>für moderne Software, in Java geschrieben, </a:t>
            </a:r>
            <a:r>
              <a:rPr lang="de-DE" sz="1600" dirty="0" smtClean="0"/>
              <a:t>genutzt</a:t>
            </a:r>
            <a:endParaRPr lang="de-DE" sz="1600" dirty="0"/>
          </a:p>
          <a:p>
            <a:pPr marL="713250" lvl="1" indent="-171450">
              <a:lnSpc>
                <a:spcPct val="100000"/>
              </a:lnSpc>
            </a:pPr>
            <a:r>
              <a:rPr lang="de-DE" sz="1600" dirty="0"/>
              <a:t>Gut nutzbar für Internetanwendungen und andere Plattformen (TV, Mobile etc</a:t>
            </a:r>
            <a:r>
              <a:rPr lang="de-DE" sz="1600" dirty="0" smtClean="0"/>
              <a:t>.)</a:t>
            </a:r>
            <a:endParaRPr lang="de-DE" sz="1600" dirty="0"/>
          </a:p>
          <a:p>
            <a:pPr marL="713250" lvl="1" indent="-171450">
              <a:lnSpc>
                <a:spcPct val="100000"/>
              </a:lnSpc>
            </a:pPr>
            <a:r>
              <a:rPr lang="de-DE" sz="1600" dirty="0"/>
              <a:t>Swing Entwickler arbeiten mit an </a:t>
            </a:r>
            <a:r>
              <a:rPr lang="de-DE" sz="1600" dirty="0" err="1" smtClean="0"/>
              <a:t>JavaFX</a:t>
            </a:r>
            <a:endParaRPr lang="de-DE" sz="1600" dirty="0"/>
          </a:p>
          <a:p>
            <a:pPr marL="713250" lvl="1" indent="-171450">
              <a:lnSpc>
                <a:spcPct val="100000"/>
              </a:lnSpc>
            </a:pPr>
            <a:r>
              <a:rPr lang="de-DE" sz="1600" dirty="0"/>
              <a:t>NASA nutzt </a:t>
            </a:r>
            <a:r>
              <a:rPr lang="de-DE" sz="1600" dirty="0" err="1"/>
              <a:t>JavaFX</a:t>
            </a:r>
            <a:r>
              <a:rPr lang="de-DE" sz="1600" dirty="0"/>
              <a:t> für Darstellungen</a:t>
            </a:r>
          </a:p>
          <a:p>
            <a:pPr lvl="1">
              <a:lnSpc>
                <a:spcPct val="120000"/>
              </a:lnSpc>
            </a:pPr>
            <a:endParaRPr lang="de-DE" sz="12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err="1"/>
              <a:t>JavaFX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4294967295"/>
          </p:nvPr>
        </p:nvSpPr>
        <p:spPr>
          <a:xfrm>
            <a:off x="0" y="954157"/>
            <a:ext cx="4545496" cy="5499652"/>
          </a:xfrm>
        </p:spPr>
        <p:txBody>
          <a:bodyPr>
            <a:normAutofit/>
          </a:bodyPr>
          <a:lstStyle/>
          <a:p>
            <a:r>
              <a:rPr lang="de-DE" sz="2400" b="1" dirty="0" smtClean="0"/>
              <a:t>Bietet: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Eigene Bibliothek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Lambda Möglichkeiten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FXML Format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err="1" smtClean="0"/>
              <a:t>SceneBuilder</a:t>
            </a:r>
            <a:r>
              <a:rPr lang="de-DE" sz="1600" dirty="0"/>
              <a:t> </a:t>
            </a:r>
            <a:endParaRPr lang="de-DE" sz="1600" dirty="0" smtClean="0"/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Extra </a:t>
            </a:r>
            <a:r>
              <a:rPr lang="de-DE" sz="1600" dirty="0" err="1" smtClean="0"/>
              <a:t>WebViews</a:t>
            </a:r>
            <a:endParaRPr lang="de-DE" sz="1600" dirty="0" smtClean="0"/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Vielzahl an UI Kontrollmöglichkeiten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CSS Nutzung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Nutzt </a:t>
            </a:r>
            <a:r>
              <a:rPr lang="de-DE" sz="1600" dirty="0" err="1" smtClean="0"/>
              <a:t>Canvas</a:t>
            </a:r>
            <a:r>
              <a:rPr lang="de-DE" sz="1600" dirty="0" smtClean="0"/>
              <a:t> API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Bietet leichte Einbindung von Grafiken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High-Performance Media Engine [Videos etc.]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 smtClean="0"/>
              <a:t>Plattformunabhängig</a:t>
            </a:r>
          </a:p>
          <a:p>
            <a:pPr marL="713250" lvl="1" indent="-171450">
              <a:lnSpc>
                <a:spcPct val="100000"/>
              </a:lnSpc>
            </a:pPr>
            <a:r>
              <a:rPr lang="de-DE" sz="1600" dirty="0"/>
              <a:t>Nutzung vieler Unterframeworks (Swing, AWT etc.)</a:t>
            </a:r>
          </a:p>
          <a:p>
            <a:pPr marL="713250" lvl="1" indent="-171450">
              <a:lnSpc>
                <a:spcPct val="100000"/>
              </a:lnSpc>
              <a:spcBef>
                <a:spcPts val="0"/>
              </a:spcBef>
            </a:pPr>
            <a:r>
              <a:rPr lang="de-DE" sz="1600" dirty="0"/>
              <a:t>Bietet 2D und 3D Möglichkeiten</a:t>
            </a:r>
          </a:p>
          <a:p>
            <a:pPr marL="541800" lvl="1" indent="0">
              <a:buNone/>
            </a:pPr>
            <a:endParaRPr lang="de-DE" sz="1600" dirty="0" smtClean="0"/>
          </a:p>
          <a:p>
            <a:endParaRPr lang="de-DE" sz="1050" dirty="0" smtClean="0"/>
          </a:p>
          <a:p>
            <a:endParaRPr lang="de-DE" sz="105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1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de-DE" dirty="0" err="1"/>
              <a:t>JavaFX</a:t>
            </a:r>
            <a:r>
              <a:rPr lang="de-DE" dirty="0"/>
              <a:t> Beispiel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7874000" y="6597650"/>
            <a:ext cx="1270000" cy="288925"/>
          </a:xfrm>
        </p:spPr>
        <p:txBody>
          <a:bodyPr/>
          <a:lstStyle/>
          <a:p>
            <a:fld id="{100B42D5-F436-4CBB-ADE2-3BAD53BA9B53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5122" name="Picture 2" descr="JavaF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1" y="1055321"/>
            <a:ext cx="8352321" cy="53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2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7&quot;/&gt;&lt;lineCharCount val=&quot;14&quot;/&gt;&lt;/TableIndex&gt;&lt;/ShapeTextInfo&gt;"/>
  <p:tag name="HTML_SHAPEINFO" val="&lt;ThreeDShapeInfo&gt;&lt;uuid val=&quot;{69A0C9D2-6623-4195-8A4A-D96BD3895A8C}&quot;/&gt;&lt;isInvalidForFieldText val=&quot;0&quot;/&gt;&lt;Image&gt;&lt;filename val=&quot;C:\Users\ofoerster\AppData\Local\Temp\CP575643848417Session\CPTrustFolder575643848417\PPTImport575643973468\data\asimages\{69A0C9D2-6623-4195-8A4A-D96BD3895A8C}_1.png&quot;/&gt;&lt;left val=&quot;744&quot;/&gt;&lt;top val=&quot;0&quot;/&gt;&lt;width val=&quot;183&quot;/&gt;&lt;height val=&quot;38&quot;/&gt;&lt;hasText val=&quot;1&quot;/&gt;&lt;/Image&gt;&lt;/ThreeDShapeInfo&gt;"/>
</p:tagLst>
</file>

<file path=ppt/theme/theme1.xml><?xml version="1.0" encoding="utf-8"?>
<a:theme xmlns:a="http://schemas.openxmlformats.org/drawingml/2006/main" name="Titelfolien ITSBw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ndeswehr">
  <a:themeElements>
    <a:clrScheme name="Cyber">
      <a:dk1>
        <a:srgbClr val="000000"/>
      </a:dk1>
      <a:lt1>
        <a:srgbClr val="FFFFFF"/>
      </a:lt1>
      <a:dk2>
        <a:srgbClr val="537D6C"/>
      </a:dk2>
      <a:lt2>
        <a:srgbClr val="004471"/>
      </a:lt2>
      <a:accent1>
        <a:srgbClr val="C6D6DE"/>
      </a:accent1>
      <a:accent2>
        <a:srgbClr val="A6B8C3"/>
      </a:accent2>
      <a:accent3>
        <a:srgbClr val="647B8A"/>
      </a:accent3>
      <a:accent4>
        <a:srgbClr val="E6110C"/>
      </a:accent4>
      <a:accent5>
        <a:srgbClr val="F29100"/>
      </a:accent5>
      <a:accent6>
        <a:srgbClr val="F9B6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3845</Words>
  <Application>Microsoft Office PowerPoint</Application>
  <PresentationFormat>Bildschirmpräsentation (4:3)</PresentationFormat>
  <Paragraphs>669</Paragraphs>
  <Slides>37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37</vt:i4>
      </vt:variant>
    </vt:vector>
  </HeadingPairs>
  <TitlesOfParts>
    <vt:vector size="48" baseType="lpstr">
      <vt:lpstr>Arial</vt:lpstr>
      <vt:lpstr>Arial Narrow</vt:lpstr>
      <vt:lpstr>Arial Narrow Bold</vt:lpstr>
      <vt:lpstr>Arial Regular</vt:lpstr>
      <vt:lpstr>Calibri</vt:lpstr>
      <vt:lpstr>DejaVu Serif</vt:lpstr>
      <vt:lpstr>Tahoma</vt:lpstr>
      <vt:lpstr>Wingdings</vt:lpstr>
      <vt:lpstr>Titelfolien ITSBw</vt:lpstr>
      <vt:lpstr>Bundeswehr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Doch welches Framework jetzt nutzen!?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ITSBw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Adrian Weidig</dc:creator>
  <cp:lastModifiedBy>Adrian Weidig</cp:lastModifiedBy>
  <cp:revision>369</cp:revision>
  <dcterms:created xsi:type="dcterms:W3CDTF">2021-06-08T06:21:49Z</dcterms:created>
  <dcterms:modified xsi:type="dcterms:W3CDTF">2021-07-06T11:19:56Z</dcterms:modified>
</cp:coreProperties>
</file>